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5469" r:id="rId3"/>
  </p:sldMasterIdLst>
  <p:notesMasterIdLst>
    <p:notesMasterId r:id="rId112"/>
  </p:notesMasterIdLst>
  <p:sldIdLst>
    <p:sldId id="256" r:id="rId4"/>
    <p:sldId id="257" r:id="rId5"/>
    <p:sldId id="258" r:id="rId6"/>
    <p:sldId id="601" r:id="rId7"/>
    <p:sldId id="602" r:id="rId8"/>
    <p:sldId id="603" r:id="rId9"/>
    <p:sldId id="260" r:id="rId10"/>
    <p:sldId id="326" r:id="rId11"/>
    <p:sldId id="261" r:id="rId12"/>
    <p:sldId id="613" r:id="rId13"/>
    <p:sldId id="615" r:id="rId14"/>
    <p:sldId id="616" r:id="rId15"/>
    <p:sldId id="617" r:id="rId16"/>
    <p:sldId id="618" r:id="rId17"/>
    <p:sldId id="619" r:id="rId18"/>
    <p:sldId id="620" r:id="rId19"/>
    <p:sldId id="621" r:id="rId20"/>
    <p:sldId id="622" r:id="rId21"/>
    <p:sldId id="623" r:id="rId22"/>
    <p:sldId id="624" r:id="rId23"/>
    <p:sldId id="625" r:id="rId24"/>
    <p:sldId id="626" r:id="rId25"/>
    <p:sldId id="324" r:id="rId26"/>
    <p:sldId id="387" r:id="rId27"/>
    <p:sldId id="319" r:id="rId28"/>
    <p:sldId id="441" r:id="rId29"/>
    <p:sldId id="443" r:id="rId30"/>
    <p:sldId id="445" r:id="rId31"/>
    <p:sldId id="442" r:id="rId32"/>
    <p:sldId id="574" r:id="rId33"/>
    <p:sldId id="444" r:id="rId34"/>
    <p:sldId id="520" r:id="rId35"/>
    <p:sldId id="511" r:id="rId36"/>
    <p:sldId id="329" r:id="rId37"/>
    <p:sldId id="462" r:id="rId38"/>
    <p:sldId id="446" r:id="rId39"/>
    <p:sldId id="566" r:id="rId40"/>
    <p:sldId id="575" r:id="rId41"/>
    <p:sldId id="567" r:id="rId42"/>
    <p:sldId id="571" r:id="rId43"/>
    <p:sldId id="570" r:id="rId44"/>
    <p:sldId id="569" r:id="rId45"/>
    <p:sldId id="562" r:id="rId46"/>
    <p:sldId id="448" r:id="rId47"/>
    <p:sldId id="331" r:id="rId48"/>
    <p:sldId id="563" r:id="rId49"/>
    <p:sldId id="333" r:id="rId50"/>
    <p:sldId id="536" r:id="rId51"/>
    <p:sldId id="537" r:id="rId52"/>
    <p:sldId id="538" r:id="rId53"/>
    <p:sldId id="539" r:id="rId54"/>
    <p:sldId id="540" r:id="rId55"/>
    <p:sldId id="541" r:id="rId56"/>
    <p:sldId id="542" r:id="rId57"/>
    <p:sldId id="543" r:id="rId58"/>
    <p:sldId id="544" r:id="rId59"/>
    <p:sldId id="545" r:id="rId60"/>
    <p:sldId id="632" r:id="rId61"/>
    <p:sldId id="547" r:id="rId62"/>
    <p:sldId id="549" r:id="rId63"/>
    <p:sldId id="631" r:id="rId64"/>
    <p:sldId id="630" r:id="rId65"/>
    <p:sldId id="550" r:id="rId66"/>
    <p:sldId id="551" r:id="rId67"/>
    <p:sldId id="552" r:id="rId68"/>
    <p:sldId id="553" r:id="rId69"/>
    <p:sldId id="554" r:id="rId70"/>
    <p:sldId id="555" r:id="rId71"/>
    <p:sldId id="556" r:id="rId72"/>
    <p:sldId id="436" r:id="rId73"/>
    <p:sldId id="437" r:id="rId74"/>
    <p:sldId id="453" r:id="rId75"/>
    <p:sldId id="629" r:id="rId76"/>
    <p:sldId id="627" r:id="rId77"/>
    <p:sldId id="577" r:id="rId78"/>
    <p:sldId id="578" r:id="rId79"/>
    <p:sldId id="579" r:id="rId80"/>
    <p:sldId id="580" r:id="rId81"/>
    <p:sldId id="581" r:id="rId82"/>
    <p:sldId id="585" r:id="rId83"/>
    <p:sldId id="586" r:id="rId84"/>
    <p:sldId id="633" r:id="rId85"/>
    <p:sldId id="634" r:id="rId86"/>
    <p:sldId id="589" r:id="rId87"/>
    <p:sldId id="590" r:id="rId88"/>
    <p:sldId id="591" r:id="rId89"/>
    <p:sldId id="592" r:id="rId90"/>
    <p:sldId id="593" r:id="rId91"/>
    <p:sldId id="594" r:id="rId92"/>
    <p:sldId id="595" r:id="rId93"/>
    <p:sldId id="596" r:id="rId94"/>
    <p:sldId id="597" r:id="rId95"/>
    <p:sldId id="598" r:id="rId96"/>
    <p:sldId id="640" r:id="rId97"/>
    <p:sldId id="636" r:id="rId98"/>
    <p:sldId id="637" r:id="rId99"/>
    <p:sldId id="639" r:id="rId100"/>
    <p:sldId id="599" r:id="rId101"/>
    <p:sldId id="600" r:id="rId102"/>
    <p:sldId id="628" r:id="rId103"/>
    <p:sldId id="604" r:id="rId104"/>
    <p:sldId id="605" r:id="rId105"/>
    <p:sldId id="606" r:id="rId106"/>
    <p:sldId id="607" r:id="rId107"/>
    <p:sldId id="608" r:id="rId108"/>
    <p:sldId id="610" r:id="rId109"/>
    <p:sldId id="611" r:id="rId110"/>
    <p:sldId id="612" r:id="rId111"/>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2" autoAdjust="0"/>
    <p:restoredTop sz="79433" autoAdjust="0"/>
  </p:normalViewPr>
  <p:slideViewPr>
    <p:cSldViewPr>
      <p:cViewPr>
        <p:scale>
          <a:sx n="75" d="100"/>
          <a:sy n="75" d="100"/>
        </p:scale>
        <p:origin x="27" y="-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presProps" Target="pres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image" Target="../media/image37.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5" Type="http://schemas.openxmlformats.org/officeDocument/2006/relationships/image" Target="../media/image44.wmf"/><Relationship Id="rId4" Type="http://schemas.openxmlformats.org/officeDocument/2006/relationships/image" Target="../media/image4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png"/><Relationship Id="rId4" Type="http://schemas.openxmlformats.org/officeDocument/2006/relationships/image" Target="../media/image7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8.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78.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04E377C4-61BC-4769-9CB8-CD87A49D9C33}" type="datetimeFigureOut">
              <a:rPr lang="zh-CN" altLang="en-US"/>
              <a:pPr>
                <a:defRPr/>
              </a:pPr>
              <a:t>2021/11/11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1CBC559-E92B-40CA-A0FE-D3101C15416D}"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3AB6E21-F773-4F07-9A3A-E076F0E15597}" type="slidenum">
              <a:rPr lang="zh-CN" altLang="en-US">
                <a:solidFill>
                  <a:srgbClr val="000000"/>
                </a:solidFill>
              </a:rPr>
              <a:pPr/>
              <a:t>1</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C559-E92B-40CA-A0FE-D3101C15416D}" type="slidenum">
              <a:rPr lang="zh-CN" altLang="en-US" smtClean="0"/>
              <a:pPr/>
              <a:t>32</a:t>
            </a:fld>
            <a:endParaRPr lang="zh-CN" altLang="en-US"/>
          </a:p>
        </p:txBody>
      </p:sp>
    </p:spTree>
    <p:extLst>
      <p:ext uri="{BB962C8B-B14F-4D97-AF65-F5344CB8AC3E}">
        <p14:creationId xmlns:p14="http://schemas.microsoft.com/office/powerpoint/2010/main" val="180647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一种等价理解：</a:t>
            </a:r>
            <a:endParaRPr lang="en-US" altLang="zh-CN" smtClean="0"/>
          </a:p>
          <a:p>
            <a:r>
              <a:rPr lang="zh-CN" altLang="en-US" smtClean="0"/>
              <a:t>定向发射接收扇区开角</a:t>
            </a:r>
            <a:r>
              <a:rPr lang="en-US" altLang="zh-CN" smtClean="0"/>
              <a:t>32°</a:t>
            </a:r>
            <a:r>
              <a:rPr lang="zh-CN" altLang="en-US" smtClean="0"/>
              <a:t>的</a:t>
            </a:r>
            <a:r>
              <a:rPr lang="en-US" altLang="zh-CN" smtClean="0"/>
              <a:t>16</a:t>
            </a:r>
            <a:r>
              <a:rPr lang="zh-CN" altLang="en-US" smtClean="0"/>
              <a:t>个</a:t>
            </a:r>
            <a:r>
              <a:rPr lang="en-US" altLang="zh-CN" smtClean="0"/>
              <a:t>2°×2°</a:t>
            </a:r>
            <a:r>
              <a:rPr lang="zh-CN" altLang="en-US" smtClean="0"/>
              <a:t>的窄波束。</a:t>
            </a:r>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DE9383B-D854-4727-94E3-DDB75C4414F5}" type="slidenum">
              <a:rPr lang="zh-CN" altLang="en-US"/>
              <a:pPr/>
              <a:t>33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80005C5-B4AD-4AF1-8776-CF8B9679B45D}" type="slidenum">
              <a:rPr lang="zh-CN" altLang="en-US"/>
              <a:pPr/>
              <a:t>39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B6D7AB8-E2F9-4E68-AEBA-0F28D6E13360}" type="slidenum">
              <a:rPr lang="zh-CN" altLang="en-US"/>
              <a:pPr/>
              <a:t>43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200</a:t>
            </a:r>
            <a:r>
              <a:rPr lang="zh-CN" altLang="en-US" smtClean="0"/>
              <a:t>英尺，</a:t>
            </a:r>
            <a:r>
              <a:rPr lang="en-US" altLang="zh-CN" smtClean="0"/>
              <a:t>20</a:t>
            </a:r>
            <a:r>
              <a:rPr lang="zh-CN" altLang="en-US" smtClean="0"/>
              <a:t>英尺？</a:t>
            </a:r>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7B32C20-0FF7-4FA2-B9CB-7C98EE270BDB}" type="slidenum">
              <a:rPr lang="zh-CN" altLang="en-US"/>
              <a:pPr/>
              <a:t>46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C559-E92B-40CA-A0FE-D3101C15416D}" type="slidenum">
              <a:rPr lang="zh-CN" altLang="en-US" smtClean="0"/>
              <a:pPr/>
              <a:t>60</a:t>
            </a:fld>
            <a:endParaRPr lang="zh-CN" altLang="en-US"/>
          </a:p>
        </p:txBody>
      </p:sp>
    </p:spTree>
    <p:extLst>
      <p:ext uri="{BB962C8B-B14F-4D97-AF65-F5344CB8AC3E}">
        <p14:creationId xmlns:p14="http://schemas.microsoft.com/office/powerpoint/2010/main" val="3127832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73F0AE8-C130-468B-B57F-267D788D7380}" type="slidenum">
              <a:rPr lang="zh-CN" altLang="en-US"/>
              <a:pPr/>
              <a:t>67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CBC559-E92B-40CA-A0FE-D3101C15416D}" type="slidenum">
              <a:rPr lang="zh-CN" altLang="en-US" smtClean="0"/>
              <a:pPr/>
              <a:t>84</a:t>
            </a:fld>
            <a:endParaRPr lang="zh-CN" altLang="en-US"/>
          </a:p>
        </p:txBody>
      </p:sp>
    </p:spTree>
    <p:extLst>
      <p:ext uri="{BB962C8B-B14F-4D97-AF65-F5344CB8AC3E}">
        <p14:creationId xmlns:p14="http://schemas.microsoft.com/office/powerpoint/2010/main" val="189351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C559-E92B-40CA-A0FE-D3101C15416D}" type="slidenum">
              <a:rPr lang="zh-CN" altLang="en-US" smtClean="0"/>
              <a:pPr/>
              <a:t>85</a:t>
            </a:fld>
            <a:endParaRPr lang="zh-CN" altLang="en-US"/>
          </a:p>
        </p:txBody>
      </p:sp>
    </p:spTree>
    <p:extLst>
      <p:ext uri="{BB962C8B-B14F-4D97-AF65-F5344CB8AC3E}">
        <p14:creationId xmlns:p14="http://schemas.microsoft.com/office/powerpoint/2010/main" val="3753778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1</a:t>
            </a:r>
            <a:r>
              <a:rPr lang="zh-CN" altLang="en-US" smtClean="0"/>
              <a:t>、在</a:t>
            </a:r>
            <a:r>
              <a:rPr lang="en-US" altLang="zh-CN" smtClean="0"/>
              <a:t>A</a:t>
            </a:r>
            <a:r>
              <a:rPr lang="zh-CN" altLang="en-US" smtClean="0"/>
              <a:t>点处安置经纬仪，将</a:t>
            </a:r>
            <a:r>
              <a:rPr lang="en-US" altLang="zh-CN" smtClean="0"/>
              <a:t>A</a:t>
            </a:r>
            <a:r>
              <a:rPr lang="zh-CN" altLang="en-US" smtClean="0"/>
              <a:t>点处的经纬仪瞄准</a:t>
            </a:r>
            <a:r>
              <a:rPr lang="en-US" altLang="zh-CN" smtClean="0"/>
              <a:t>B</a:t>
            </a:r>
            <a:r>
              <a:rPr lang="zh-CN" altLang="en-US" smtClean="0"/>
              <a:t>点，并配置在已知方位角</a:t>
            </a:r>
            <a:r>
              <a:rPr lang="en-US" altLang="zh-CN" smtClean="0"/>
              <a:t>alphaAB</a:t>
            </a:r>
            <a:r>
              <a:rPr lang="zh-CN" altLang="en-US" smtClean="0"/>
              <a:t>，再瞄准</a:t>
            </a:r>
            <a:r>
              <a:rPr lang="en-US" altLang="zh-CN" smtClean="0"/>
              <a:t>1</a:t>
            </a:r>
            <a:r>
              <a:rPr lang="zh-CN" altLang="en-US" smtClean="0"/>
              <a:t>点，得</a:t>
            </a:r>
            <a:r>
              <a:rPr lang="en-US" altLang="zh-CN" smtClean="0"/>
              <a:t>alphaA1</a:t>
            </a:r>
            <a:r>
              <a:rPr lang="zh-CN" altLang="en-US" smtClean="0"/>
              <a:t>。</a:t>
            </a:r>
            <a:endParaRPr lang="en-US" altLang="zh-CN" smtClean="0"/>
          </a:p>
          <a:p>
            <a:pPr eaLnBrk="1" hangingPunct="1"/>
            <a:r>
              <a:rPr lang="en-US" altLang="zh-CN" smtClean="0"/>
              <a:t>2</a:t>
            </a:r>
            <a:r>
              <a:rPr lang="zh-CN" altLang="en-US" smtClean="0"/>
              <a:t>、反算</a:t>
            </a:r>
            <a:r>
              <a:rPr lang="en-US" altLang="zh-CN" smtClean="0"/>
              <a:t>alpha1A</a:t>
            </a:r>
            <a:r>
              <a:rPr lang="zh-CN" altLang="en-US" smtClean="0"/>
              <a:t>，又导标线</a:t>
            </a:r>
            <a:r>
              <a:rPr lang="en-US" altLang="zh-CN" smtClean="0"/>
              <a:t>11’</a:t>
            </a:r>
            <a:r>
              <a:rPr lang="zh-CN" altLang="en-US" smtClean="0"/>
              <a:t>方位角已知，则夹角</a:t>
            </a:r>
            <a:r>
              <a:rPr lang="en-US" altLang="zh-CN" smtClean="0"/>
              <a:t>A11’</a:t>
            </a:r>
            <a:r>
              <a:rPr lang="zh-CN" altLang="en-US" smtClean="0"/>
              <a:t>即可算出。</a:t>
            </a:r>
            <a:endParaRPr lang="en-US" altLang="zh-CN" smtClean="0"/>
          </a:p>
          <a:p>
            <a:pPr eaLnBrk="1" hangingPunct="1"/>
            <a:r>
              <a:rPr lang="en-US" altLang="zh-CN" smtClean="0"/>
              <a:t>3</a:t>
            </a:r>
            <a:r>
              <a:rPr lang="zh-CN" altLang="en-US" smtClean="0"/>
              <a:t>、在</a:t>
            </a:r>
            <a:r>
              <a:rPr lang="en-US" altLang="zh-CN" smtClean="0"/>
              <a:t>1</a:t>
            </a:r>
            <a:r>
              <a:rPr lang="zh-CN" altLang="en-US" smtClean="0"/>
              <a:t>点处安置经纬仪，瞄准</a:t>
            </a:r>
            <a:r>
              <a:rPr lang="en-US" altLang="zh-CN" smtClean="0"/>
              <a:t>A</a:t>
            </a:r>
            <a:r>
              <a:rPr lang="zh-CN" altLang="en-US" smtClean="0"/>
              <a:t>点，拨角</a:t>
            </a:r>
            <a:r>
              <a:rPr lang="en-US" altLang="zh-CN" smtClean="0"/>
              <a:t>A11’</a:t>
            </a:r>
            <a:r>
              <a:rPr lang="zh-CN" altLang="en-US" smtClean="0"/>
              <a:t>，量取长度，定出</a:t>
            </a:r>
            <a:r>
              <a:rPr lang="en-US" altLang="zh-CN" smtClean="0"/>
              <a:t>1’</a:t>
            </a:r>
            <a:r>
              <a:rPr lang="zh-CN" altLang="en-US" smtClean="0"/>
              <a:t>。</a:t>
            </a:r>
          </a:p>
          <a:p>
            <a:endParaRPr lang="zh-CN" altLang="en-US"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EC5A70-4483-4F6B-881A-FD591474496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9369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AAB31E-5F6D-448B-AA5F-3338AD7F1DC3}" type="slidenum">
              <a:rPr lang="zh-CN" altLang="en-US"/>
              <a:pPr/>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半日潮龄，从朔、望至大潮出现的时间间隔。</a:t>
            </a:r>
            <a:endParaRPr lang="en-US" altLang="zh-CN" smtClean="0"/>
          </a:p>
          <a:p>
            <a:r>
              <a:rPr lang="zh-CN" altLang="en-US" smtClean="0"/>
              <a:t>按照潮汐静力学理论，大潮在朔、望日出现；</a:t>
            </a:r>
            <a:endParaRPr lang="en-US" altLang="zh-CN" smtClean="0"/>
          </a:p>
          <a:p>
            <a:r>
              <a:rPr lang="zh-CN" altLang="en-US" smtClean="0"/>
              <a:t>但实际上大潮都出现在朔望以后一段时间，这是由于静力学理论本身的限制所造成的。</a:t>
            </a:r>
            <a:endParaRPr lang="en-US" altLang="zh-CN" smtClean="0"/>
          </a:p>
          <a:p>
            <a:r>
              <a:rPr lang="zh-CN" altLang="en-US" smtClean="0"/>
              <a:t>大潮落后于朔、望的这段时间称为潮龄，各海区的潮龄约为</a:t>
            </a:r>
            <a:r>
              <a:rPr lang="en-US" altLang="zh-CN" smtClean="0"/>
              <a:t>1—3</a:t>
            </a:r>
            <a:r>
              <a:rPr lang="zh-CN" altLang="en-US" smtClean="0"/>
              <a:t>日不等。</a:t>
            </a:r>
            <a:endParaRPr lang="en-US" altLang="zh-CN" smtClean="0"/>
          </a:p>
          <a:p>
            <a:endParaRPr lang="en-US" altLang="zh-CN" smtClean="0"/>
          </a:p>
          <a:p>
            <a:r>
              <a:rPr lang="en-US" altLang="zh-CN" smtClean="0"/>
              <a:t>D</a:t>
            </a:r>
            <a:r>
              <a:rPr lang="zh-CN" altLang="en-US" smtClean="0"/>
              <a:t>根据日期查</a:t>
            </a:r>
            <a:r>
              <a:rPr lang="en-US" altLang="zh-CN" smtClean="0"/>
              <a:t>《</a:t>
            </a:r>
            <a:r>
              <a:rPr lang="zh-CN" altLang="en-US" smtClean="0"/>
              <a:t>天文变量表</a:t>
            </a:r>
            <a:r>
              <a:rPr lang="en-US" altLang="zh-CN" smtClean="0"/>
              <a:t>》</a:t>
            </a:r>
          </a:p>
          <a:p>
            <a:r>
              <a:rPr lang="zh-CN" altLang="en-US" smtClean="0"/>
              <a:t>可以根据潮汐表直接查取最大潮差日期</a:t>
            </a:r>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6155FAC-249E-4A64-A50D-E818D09C79F6}" type="slidenum">
              <a:rPr lang="zh-CN" altLang="en-US"/>
              <a:pPr/>
              <a:t>95</a:t>
            </a:fld>
            <a:endParaRPr lang="zh-CN" altLang="en-US"/>
          </a:p>
        </p:txBody>
      </p:sp>
    </p:spTree>
    <p:extLst>
      <p:ext uri="{BB962C8B-B14F-4D97-AF65-F5344CB8AC3E}">
        <p14:creationId xmlns:p14="http://schemas.microsoft.com/office/powerpoint/2010/main" val="383365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半日潮龄，从朔、望至大潮出现的时间间隔。</a:t>
            </a:r>
            <a:endParaRPr lang="en-US" altLang="zh-CN" smtClean="0"/>
          </a:p>
          <a:p>
            <a:r>
              <a:rPr lang="zh-CN" altLang="en-US" smtClean="0"/>
              <a:t>按照潮汐静力学理论，大潮在朔、望日出现；</a:t>
            </a:r>
            <a:endParaRPr lang="en-US" altLang="zh-CN" smtClean="0"/>
          </a:p>
          <a:p>
            <a:r>
              <a:rPr lang="zh-CN" altLang="en-US" smtClean="0"/>
              <a:t>但实际上大潮都出现在朔望以后一段时间，这是由于静力学理论本身的限制所造成的。</a:t>
            </a:r>
            <a:endParaRPr lang="en-US" altLang="zh-CN" smtClean="0"/>
          </a:p>
          <a:p>
            <a:r>
              <a:rPr lang="zh-CN" altLang="en-US" smtClean="0"/>
              <a:t>大潮落后于朔、望的这段时间称为潮龄，各海区的潮龄约为</a:t>
            </a:r>
            <a:r>
              <a:rPr lang="en-US" altLang="zh-CN" smtClean="0"/>
              <a:t>1—3</a:t>
            </a:r>
            <a:r>
              <a:rPr lang="zh-CN" altLang="en-US" smtClean="0"/>
              <a:t>日不等。</a:t>
            </a:r>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31929C-B5F1-4674-AD16-4D6434CB361C}" type="slidenum">
              <a:rPr lang="zh-CN" altLang="en-US"/>
              <a:pPr/>
              <a:t>96</a:t>
            </a:fld>
            <a:endParaRPr lang="zh-CN" altLang="en-US"/>
          </a:p>
        </p:txBody>
      </p:sp>
    </p:spTree>
    <p:extLst>
      <p:ext uri="{BB962C8B-B14F-4D97-AF65-F5344CB8AC3E}">
        <p14:creationId xmlns:p14="http://schemas.microsoft.com/office/powerpoint/2010/main" val="16362234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半日潮龄，从朔、望至大潮出现的时间间隔。</a:t>
            </a:r>
            <a:endParaRPr lang="en-US" altLang="zh-CN" smtClean="0"/>
          </a:p>
          <a:p>
            <a:r>
              <a:rPr lang="zh-CN" altLang="en-US" smtClean="0"/>
              <a:t>按照潮汐静力学理论，大潮在朔、望日出现；</a:t>
            </a:r>
            <a:endParaRPr lang="en-US" altLang="zh-CN" smtClean="0"/>
          </a:p>
          <a:p>
            <a:r>
              <a:rPr lang="zh-CN" altLang="en-US" smtClean="0"/>
              <a:t>但实际上大潮都出现在朔望以后一段时间，这是由于静力学理论本身的限制所造成的。</a:t>
            </a:r>
            <a:endParaRPr lang="en-US" altLang="zh-CN" smtClean="0"/>
          </a:p>
          <a:p>
            <a:r>
              <a:rPr lang="zh-CN" altLang="en-US" smtClean="0"/>
              <a:t>大潮落后于朔、望的这段时间称为潮龄，各海区的潮龄约为</a:t>
            </a:r>
            <a:r>
              <a:rPr lang="en-US" altLang="zh-CN" smtClean="0"/>
              <a:t>1—3</a:t>
            </a:r>
            <a:r>
              <a:rPr lang="zh-CN" altLang="en-US" smtClean="0"/>
              <a:t>日不等。</a:t>
            </a:r>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58B3F2-739E-4FB6-809F-D8E90B9C64C7}" type="slidenum">
              <a:rPr lang="zh-CN" altLang="en-US">
                <a:solidFill>
                  <a:srgbClr val="000000"/>
                </a:solidFill>
              </a:rPr>
              <a:pPr/>
              <a:t>97</a:t>
            </a:fld>
            <a:endParaRPr lang="zh-CN" altLang="en-US">
              <a:solidFill>
                <a:srgbClr val="000000"/>
              </a:solidFill>
            </a:endParaRPr>
          </a:p>
        </p:txBody>
      </p:sp>
    </p:spTree>
    <p:extLst>
      <p:ext uri="{BB962C8B-B14F-4D97-AF65-F5344CB8AC3E}">
        <p14:creationId xmlns:p14="http://schemas.microsoft.com/office/powerpoint/2010/main" val="655178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CDF393E-1CD4-40C9-A3D9-3978CBCC411E}" type="slidenum">
              <a:rPr lang="zh-CN" altLang="en-US"/>
              <a:pPr/>
              <a:t>98</a:t>
            </a:fld>
            <a:endParaRPr lang="zh-CN" altLang="en-US"/>
          </a:p>
        </p:txBody>
      </p:sp>
    </p:spTree>
    <p:extLst>
      <p:ext uri="{BB962C8B-B14F-4D97-AF65-F5344CB8AC3E}">
        <p14:creationId xmlns:p14="http://schemas.microsoft.com/office/powerpoint/2010/main" val="242735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64379D-35B0-46F9-BBDA-C5CF02EBA979}"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89091" name="Rectangle 2"/>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8909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50000"/>
              </a:spcBef>
              <a:buSzPct val="200000"/>
              <a:buFont typeface="Webdings" panose="05030102010509060703" pitchFamily="18" charset="2"/>
              <a:buChar char="ô"/>
            </a:pPr>
            <a:r>
              <a:rPr lang="zh-CN" altLang="en-US" sz="2400" smtClean="0">
                <a:solidFill>
                  <a:srgbClr val="3333FF"/>
                </a:solidFill>
                <a:latin typeface="华文细黑" panose="02010600040101010101" pitchFamily="2" charset="-122"/>
                <a:ea typeface="华文细黑" panose="02010600040101010101" pitchFamily="2" charset="-122"/>
              </a:rPr>
              <a:t>测扫声呐是一种主要用于大洋底探测勘探，而不是测量距离或深度的声呐。</a:t>
            </a:r>
            <a:endParaRPr lang="en-US" altLang="zh-CN" smtClean="0"/>
          </a:p>
        </p:txBody>
      </p:sp>
    </p:spTree>
    <p:extLst>
      <p:ext uri="{BB962C8B-B14F-4D97-AF65-F5344CB8AC3E}">
        <p14:creationId xmlns:p14="http://schemas.microsoft.com/office/powerpoint/2010/main" val="3942855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1896F2-1DA7-477B-93FB-28C1215767EC}"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0115" name="Rectangle 2"/>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9011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zh-CN" altLang="en-US" sz="2400" smtClean="0">
                <a:latin typeface="宋体" panose="02010600030101010101" pitchFamily="2" charset="-122"/>
              </a:rPr>
              <a:t>侧扫声呐只能观察水底地貌的变化，对水下物体的大小、深度只能凭经验和记录信号粗略计算得出。要想详细探测还得借助于潜水员潜摸、单波束测深仪探测、绳索扫海等其它办法。</a:t>
            </a:r>
          </a:p>
          <a:p>
            <a:pPr eaLnBrk="1" hangingPunct="1">
              <a:spcBef>
                <a:spcPct val="20000"/>
              </a:spcBef>
            </a:pPr>
            <a:r>
              <a:rPr lang="zh-CN" altLang="en-US" sz="2400" b="1" smtClean="0"/>
              <a:t>当声波传播距离越远时，换能器接收到的声波回波的时间</a:t>
            </a:r>
            <a:r>
              <a:rPr lang="en-US" altLang="zh-CN" sz="2400" b="1" smtClean="0"/>
              <a:t>t</a:t>
            </a:r>
            <a:r>
              <a:rPr lang="zh-CN" altLang="en-US" sz="2400" b="1" smtClean="0"/>
              <a:t>就越长。</a:t>
            </a:r>
            <a:endParaRPr lang="en-US" altLang="zh-CN" sz="2400" b="1" smtClean="0"/>
          </a:p>
          <a:p>
            <a:pPr eaLnBrk="1" hangingPunct="1"/>
            <a:endParaRPr lang="en-US" altLang="zh-CN" smtClean="0"/>
          </a:p>
        </p:txBody>
      </p:sp>
    </p:spTree>
    <p:extLst>
      <p:ext uri="{BB962C8B-B14F-4D97-AF65-F5344CB8AC3E}">
        <p14:creationId xmlns:p14="http://schemas.microsoft.com/office/powerpoint/2010/main" val="196869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侧扫声纳根据海底目标反射的回波的强弱、次数、时间间隔换算到仪器，记录针在纸上划线的长短、黑度变化</a:t>
            </a:r>
            <a:endParaRPr lang="en-US" altLang="zh-CN" smtClean="0"/>
          </a:p>
          <a:p>
            <a:r>
              <a:rPr lang="zh-CN" altLang="en-US" smtClean="0"/>
              <a:t>根据侧扫声纳图判断海底的地貌情况关系，目前大都是通过软件人工进行的，国内外还没有一完美的海底地形及障碍物识别的判别软件。侧扫声纳图判读不单是仪器本身性能的问题，还与测量人员工作经验的多少、声图像质量的好坏以及海底的历史资料等因素密切相关。</a:t>
            </a:r>
            <a:endParaRPr lang="en-US" altLang="zh-CN" smtClean="0"/>
          </a:p>
          <a:p>
            <a:endParaRPr lang="en-US" altLang="zh-CN" smtClean="0"/>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82919F-38FA-415D-B444-6FBD1FC26FB3}"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796558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声波的掠射角增大，反向散射回波增强。</a:t>
            </a:r>
            <a:endParaRPr lang="en-US" altLang="zh-CN" smtClean="0"/>
          </a:p>
          <a:p>
            <a:r>
              <a:rPr lang="zh-CN" altLang="en-US" smtClean="0"/>
              <a:t>声波入射到平整海底上时</a:t>
            </a:r>
            <a:r>
              <a:rPr lang="en-US" altLang="zh-CN" smtClean="0"/>
              <a:t>,</a:t>
            </a:r>
            <a:r>
              <a:rPr lang="zh-CN" altLang="en-US" smtClean="0"/>
              <a:t>入射波方向和海底之间的夹角</a:t>
            </a:r>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E51176-F3A2-4110-929B-0CE716DD4967}" type="slidenum">
              <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zh-CN" altLang="en-US"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01926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6B7E1E-7C89-4783-99A6-9320A7B7AD0F}"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318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smtClean="0"/>
              <a:t>tow 【</a:t>
            </a:r>
            <a:r>
              <a:rPr lang="zh-CN" altLang="en-US" smtClean="0"/>
              <a:t>音标</a:t>
            </a:r>
            <a:r>
              <a:rPr lang="en-US" altLang="zh-CN" smtClean="0"/>
              <a:t>】</a:t>
            </a:r>
            <a:r>
              <a:rPr lang="zh-CN" altLang="en-US" smtClean="0"/>
              <a:t>：</a:t>
            </a:r>
            <a:r>
              <a:rPr lang="en-US" altLang="zh-CN" smtClean="0"/>
              <a:t>[təu] 【</a:t>
            </a:r>
            <a:r>
              <a:rPr lang="zh-CN" altLang="en-US" smtClean="0"/>
              <a:t>词典解释</a:t>
            </a:r>
            <a:r>
              <a:rPr lang="en-US" altLang="zh-CN" smtClean="0"/>
              <a:t>】</a:t>
            </a:r>
            <a:r>
              <a:rPr lang="zh-CN" altLang="en-US" smtClean="0"/>
              <a:t>：</a:t>
            </a:r>
            <a:r>
              <a:rPr lang="en-US" altLang="zh-CN" smtClean="0"/>
              <a:t>tow </a:t>
            </a:r>
            <a:r>
              <a:rPr lang="zh-CN" altLang="en-US" smtClean="0"/>
              <a:t>及物动词 </a:t>
            </a:r>
            <a:r>
              <a:rPr lang="en-US" altLang="zh-CN" smtClean="0"/>
              <a:t>vt. 1. </a:t>
            </a:r>
            <a:r>
              <a:rPr lang="zh-CN" altLang="en-US" smtClean="0"/>
              <a:t>拖</a:t>
            </a:r>
            <a:r>
              <a:rPr lang="en-US" altLang="zh-CN" smtClean="0"/>
              <a:t>,</a:t>
            </a:r>
            <a:r>
              <a:rPr lang="zh-CN" altLang="en-US" smtClean="0"/>
              <a:t>拉</a:t>
            </a:r>
            <a:r>
              <a:rPr lang="en-US" altLang="zh-CN" smtClean="0"/>
              <a:t>;</a:t>
            </a:r>
            <a:r>
              <a:rPr lang="zh-CN" altLang="en-US" smtClean="0"/>
              <a:t>牵引 </a:t>
            </a:r>
          </a:p>
          <a:p>
            <a:pPr eaLnBrk="1" hangingPunct="1"/>
            <a:r>
              <a:rPr lang="en-US" altLang="zh-CN" smtClean="0"/>
              <a:t>imagery 【</a:t>
            </a:r>
            <a:r>
              <a:rPr lang="zh-CN" altLang="en-US" smtClean="0"/>
              <a:t>音标</a:t>
            </a:r>
            <a:r>
              <a:rPr lang="en-US" altLang="zh-CN" smtClean="0"/>
              <a:t>】</a:t>
            </a:r>
            <a:r>
              <a:rPr lang="zh-CN" altLang="en-US" smtClean="0"/>
              <a:t>：</a:t>
            </a:r>
            <a:r>
              <a:rPr lang="en-US" altLang="zh-CN" smtClean="0"/>
              <a:t>['imidʒəri] 【</a:t>
            </a:r>
            <a:r>
              <a:rPr lang="zh-CN" altLang="en-US" smtClean="0"/>
              <a:t>词典解释</a:t>
            </a:r>
            <a:r>
              <a:rPr lang="en-US" altLang="zh-CN" smtClean="0"/>
              <a:t>】</a:t>
            </a:r>
            <a:r>
              <a:rPr lang="zh-CN" altLang="en-US" smtClean="0"/>
              <a:t>：名词 </a:t>
            </a:r>
            <a:r>
              <a:rPr lang="en-US" altLang="zh-CN" smtClean="0"/>
              <a:t>n. 1. (</a:t>
            </a:r>
            <a:r>
              <a:rPr lang="zh-CN" altLang="en-US" smtClean="0"/>
              <a:t>总称</a:t>
            </a:r>
            <a:r>
              <a:rPr lang="en-US" altLang="zh-CN" smtClean="0"/>
              <a:t>)</a:t>
            </a:r>
            <a:r>
              <a:rPr lang="zh-CN" altLang="en-US" smtClean="0"/>
              <a:t>像</a:t>
            </a:r>
            <a:r>
              <a:rPr lang="en-US" altLang="zh-CN" smtClean="0"/>
              <a:t>;</a:t>
            </a:r>
            <a:r>
              <a:rPr lang="zh-CN" altLang="en-US" smtClean="0"/>
              <a:t>画像</a:t>
            </a:r>
            <a:r>
              <a:rPr lang="en-US" altLang="zh-CN" smtClean="0"/>
              <a:t>;</a:t>
            </a:r>
            <a:r>
              <a:rPr lang="zh-CN" altLang="en-US" smtClean="0"/>
              <a:t>塑像</a:t>
            </a:r>
            <a:r>
              <a:rPr lang="en-US" altLang="zh-CN" smtClean="0"/>
              <a:t>;</a:t>
            </a:r>
            <a:r>
              <a:rPr lang="zh-CN" altLang="en-US" smtClean="0"/>
              <a:t>偶像 </a:t>
            </a:r>
          </a:p>
        </p:txBody>
      </p:sp>
    </p:spTree>
    <p:extLst>
      <p:ext uri="{BB962C8B-B14F-4D97-AF65-F5344CB8AC3E}">
        <p14:creationId xmlns:p14="http://schemas.microsoft.com/office/powerpoint/2010/main" val="32395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C55F37-99AD-4E3F-92A5-3E6B54308C07}" type="slidenum">
              <a:rPr lang="zh-CN" altLang="en-US">
                <a:solidFill>
                  <a:srgbClr val="000000"/>
                </a:solidFill>
              </a:rPr>
              <a:pPr/>
              <a:t>4</a:t>
            </a:fld>
            <a:endParaRPr lang="zh-CN" altLang="en-US">
              <a:solidFill>
                <a:srgbClr val="000000"/>
              </a:solidFill>
            </a:endParaRPr>
          </a:p>
        </p:txBody>
      </p:sp>
    </p:spTree>
    <p:extLst>
      <p:ext uri="{BB962C8B-B14F-4D97-AF65-F5344CB8AC3E}">
        <p14:creationId xmlns:p14="http://schemas.microsoft.com/office/powerpoint/2010/main" val="81543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C559-E92B-40CA-A0FE-D3101C15416D}" type="slidenum">
              <a:rPr lang="zh-CN" altLang="en-US" smtClean="0"/>
              <a:pPr/>
              <a:t>5</a:t>
            </a:fld>
            <a:endParaRPr lang="zh-CN" altLang="en-US"/>
          </a:p>
        </p:txBody>
      </p:sp>
    </p:spTree>
    <p:extLst>
      <p:ext uri="{BB962C8B-B14F-4D97-AF65-F5344CB8AC3E}">
        <p14:creationId xmlns:p14="http://schemas.microsoft.com/office/powerpoint/2010/main" val="3766758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smtClean="0"/>
              <a:t>t/ns – t/n0</a:t>
            </a:r>
          </a:p>
          <a:p>
            <a:r>
              <a:rPr lang="zh-CN" altLang="en-US" dirty="0" smtClean="0"/>
              <a:t>模拟记录方式，</a:t>
            </a:r>
            <a:endParaRPr lang="en-US" altLang="zh-CN" dirty="0" smtClean="0"/>
          </a:p>
          <a:p>
            <a:endParaRPr lang="zh-CN" altLang="en-US" dirty="0" smtClean="0"/>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6658D7-586C-4254-A604-74F6E9324461}"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26625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A351B1-F491-4F19-BBD3-49E39C5D40FE}"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08794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D88ECC-21EB-42E4-BEF9-07066C2E9FFC}" type="slidenum">
              <a:rPr lang="en-US" altLang="zh-CN"/>
              <a:pPr/>
              <a:t>23</a:t>
            </a:fld>
            <a:endParaRPr lang="en-US" altLang="zh-CN"/>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buFontTx/>
              <a:buChar char="•"/>
            </a:pPr>
            <a:r>
              <a:rPr lang="en-US" altLang="zh-CN" sz="2400" smtClean="0"/>
              <a:t> Only one depth calculation for each ping cycle.</a:t>
            </a:r>
          </a:p>
          <a:p>
            <a:pPr eaLnBrk="1" hangingPunct="1">
              <a:spcBef>
                <a:spcPct val="50000"/>
              </a:spcBef>
              <a:buFontTx/>
              <a:buChar char="•"/>
            </a:pPr>
            <a:r>
              <a:rPr lang="en-US" altLang="zh-CN" sz="2400" smtClean="0"/>
              <a:t>In deep water, it can take up to 10 seconds to receive the echo signal. </a:t>
            </a:r>
          </a:p>
          <a:p>
            <a:pPr eaLnBrk="1" hangingPunct="1">
              <a:spcBef>
                <a:spcPct val="50000"/>
              </a:spcBef>
              <a:buFontTx/>
              <a:buChar char="•"/>
            </a:pPr>
            <a:r>
              <a:rPr lang="en-US" altLang="zh-CN" sz="2400" smtClean="0"/>
              <a:t>The low sounding density produces poor feature definition unless the vessel is operated at very low speed and very narrow line spacing is used. </a:t>
            </a:r>
          </a:p>
          <a:p>
            <a:pPr eaLnBrk="1" hangingPunct="1">
              <a:spcBef>
                <a:spcPct val="50000"/>
              </a:spcBef>
              <a:buFontTx/>
              <a:buChar char="•"/>
            </a:pPr>
            <a:r>
              <a:rPr lang="en-US" altLang="zh-CN" sz="2400" smtClean="0"/>
              <a:t>Narrow beam transducers are required for high accuracy.</a:t>
            </a:r>
          </a:p>
          <a:p>
            <a:pPr eaLnBrk="1" hangingPunct="1"/>
            <a:endParaRPr lang="en-US"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多波束发射的不只是一个波束，而是形成一个具有一定扇面开角的多波束，发射角由发射模式参数决定。船姿参数可通过船姿传感器和发射模式信号一起发送给信号处理器并计算出发射脉冲信号和波束数，并</a:t>
            </a:r>
            <a:r>
              <a:rPr lang="zh-CN" altLang="en-US" b="1" dirty="0" smtClean="0"/>
              <a:t>传送到多通道变换器，形成多个波束发射信号。</a:t>
            </a:r>
            <a:endParaRPr lang="zh-CN" altLang="en-US" b="1" dirty="0"/>
          </a:p>
        </p:txBody>
      </p:sp>
      <p:sp>
        <p:nvSpPr>
          <p:cNvPr id="4" name="灯片编号占位符 3"/>
          <p:cNvSpPr>
            <a:spLocks noGrp="1"/>
          </p:cNvSpPr>
          <p:nvPr>
            <p:ph type="sldNum" sz="quarter" idx="10"/>
          </p:nvPr>
        </p:nvSpPr>
        <p:spPr/>
        <p:txBody>
          <a:bodyPr/>
          <a:lstStyle/>
          <a:p>
            <a:fld id="{F1CBC559-E92B-40CA-A0FE-D3101C15416D}" type="slidenum">
              <a:rPr lang="zh-CN" altLang="en-US" smtClean="0"/>
              <a:pPr/>
              <a:t>29</a:t>
            </a:fld>
            <a:endParaRPr lang="zh-CN" altLang="en-US"/>
          </a:p>
        </p:txBody>
      </p:sp>
    </p:spTree>
    <p:extLst>
      <p:ext uri="{BB962C8B-B14F-4D97-AF65-F5344CB8AC3E}">
        <p14:creationId xmlns:p14="http://schemas.microsoft.com/office/powerpoint/2010/main" val="4087283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TVG</a:t>
            </a:r>
            <a:r>
              <a:rPr lang="zh-CN" altLang="en-US" smtClean="0"/>
              <a:t>时间增益控制</a:t>
            </a:r>
            <a:endParaRPr lang="en-US" altLang="zh-CN" smtClean="0"/>
          </a:p>
          <a:p>
            <a:r>
              <a:rPr lang="zh-CN" altLang="en-US" smtClean="0"/>
              <a:t>由于声波在水中的传播路径不但取决于入射角，还受控于波束在水中传播的速度，因而必须利用多通道信号处理电路进行声线改正，获得波束在海底的透射电在船体坐标系中的位置。</a:t>
            </a:r>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887AD2A-756C-4758-8472-CB8B9DB5240E}" type="slidenum">
              <a:rPr lang="zh-CN" altLang="en-US"/>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BF2B42D-2822-4EB1-BF07-E9114C2920F3}" type="datetimeFigureOut">
              <a:rPr lang="zh-CN" altLang="en-US"/>
              <a:pPr>
                <a:defRPr/>
              </a:pPr>
              <a:t>2021/11/11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917CF2D-D12B-47F6-B9E8-A4A20302EC31}" type="slidenum">
              <a:rPr lang="zh-CN" altLang="en-US"/>
              <a:pPr/>
              <a:t>‹#›</a:t>
            </a:fld>
            <a:endParaRPr lang="zh-CN" altLang="en-US"/>
          </a:p>
        </p:txBody>
      </p:sp>
    </p:spTree>
    <p:extLst>
      <p:ext uri="{BB962C8B-B14F-4D97-AF65-F5344CB8AC3E}">
        <p14:creationId xmlns:p14="http://schemas.microsoft.com/office/powerpoint/2010/main" val="566043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A493DDC-4E21-42D6-854B-1091490880DD}" type="datetimeFigureOut">
              <a:rPr lang="zh-CN" altLang="en-US"/>
              <a:pPr>
                <a:defRPr/>
              </a:pPr>
              <a:t>2021/11/11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38E0DBF-925D-46A4-9A3A-28438494978D}" type="slidenum">
              <a:rPr lang="zh-CN" altLang="en-US"/>
              <a:pPr/>
              <a:t>‹#›</a:t>
            </a:fld>
            <a:endParaRPr lang="zh-CN" altLang="en-US"/>
          </a:p>
        </p:txBody>
      </p:sp>
    </p:spTree>
    <p:extLst>
      <p:ext uri="{BB962C8B-B14F-4D97-AF65-F5344CB8AC3E}">
        <p14:creationId xmlns:p14="http://schemas.microsoft.com/office/powerpoint/2010/main" val="4196224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45B98D7-56D5-4C07-A0CD-08C01FF5CC07}" type="datetimeFigureOut">
              <a:rPr lang="zh-CN" altLang="en-US"/>
              <a:pPr>
                <a:defRPr/>
              </a:pPr>
              <a:t>2021/11/11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56B9A41-36C3-4052-802D-EEF59AE5AEBB}" type="slidenum">
              <a:rPr lang="zh-CN" altLang="en-US"/>
              <a:pPr/>
              <a:t>‹#›</a:t>
            </a:fld>
            <a:endParaRPr lang="zh-CN" altLang="en-US"/>
          </a:p>
        </p:txBody>
      </p:sp>
    </p:spTree>
    <p:extLst>
      <p:ext uri="{BB962C8B-B14F-4D97-AF65-F5344CB8AC3E}">
        <p14:creationId xmlns:p14="http://schemas.microsoft.com/office/powerpoint/2010/main" val="21618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atin typeface="华文楷体" pitchFamily="2" charset="-122"/>
                <a:ea typeface="华文楷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楷体" pitchFamily="2" charset="-122"/>
                <a:ea typeface="华文楷体"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FD947587-9DAF-42B1-8953-EFBD7D6529AF}" type="datetimeFigureOut">
              <a:rPr lang="zh-CN" altLang="en-US"/>
              <a:pPr>
                <a:defRPr/>
              </a:pPr>
              <a:t>2021/11/11</a:t>
            </a:fld>
            <a:endParaRPr lang="zh-CN" altLang="en-US"/>
          </a:p>
        </p:txBody>
      </p:sp>
    </p:spTree>
    <p:extLst>
      <p:ext uri="{BB962C8B-B14F-4D97-AF65-F5344CB8AC3E}">
        <p14:creationId xmlns:p14="http://schemas.microsoft.com/office/powerpoint/2010/main" val="891961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ps">
    <p:spTree>
      <p:nvGrpSpPr>
        <p:cNvPr id="1" name=""/>
        <p:cNvGrpSpPr/>
        <p:nvPr/>
      </p:nvGrpSpPr>
      <p:grpSpPr>
        <a:xfrm>
          <a:off x="0" y="0"/>
          <a:ext cx="0" cy="0"/>
          <a:chOff x="0" y="0"/>
          <a:chExt cx="0" cy="0"/>
        </a:xfrm>
      </p:grpSpPr>
      <p:sp>
        <p:nvSpPr>
          <p:cNvPr id="4" name="灯片编号占位符 5"/>
          <p:cNvSpPr txBox="1">
            <a:spLocks/>
          </p:cNvSpPr>
          <p:nvPr userDrawn="1"/>
        </p:nvSpPr>
        <p:spPr>
          <a:xfrm>
            <a:off x="8459788" y="6381750"/>
            <a:ext cx="684212" cy="476250"/>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A2E3683-CD95-4497-8317-4E4A8D6A9AF6}" type="slidenum">
              <a:rPr lang="en-US" altLang="zh-CN">
                <a:solidFill>
                  <a:srgbClr val="000000"/>
                </a:solidFill>
              </a:rPr>
              <a:pPr eaLnBrk="1" hangingPunct="1"/>
              <a:t>‹#›</a:t>
            </a:fld>
            <a:endParaRPr lang="en-US" altLang="zh-CN">
              <a:solidFill>
                <a:srgbClr val="000000"/>
              </a:solidFill>
            </a:endParaRPr>
          </a:p>
        </p:txBody>
      </p:sp>
      <p:sp>
        <p:nvSpPr>
          <p:cNvPr id="2" name="标题 1"/>
          <p:cNvSpPr>
            <a:spLocks noGrp="1"/>
          </p:cNvSpPr>
          <p:nvPr>
            <p:ph type="title"/>
          </p:nvPr>
        </p:nvSpPr>
        <p:spPr/>
        <p:txBody>
          <a:bodyPr/>
          <a:lstStyle>
            <a:lvl1pPr>
              <a:defRPr b="1"/>
            </a:lvl1pPr>
          </a:lstStyle>
          <a:p>
            <a:r>
              <a:rPr lang="zh-CN" altLang="en-US" dirty="0" smtClean="0"/>
              <a:t>单击此处编辑母版标题样式</a:t>
            </a:r>
            <a:endParaRPr lang="zh-CN" altLang="en-US" dirty="0"/>
          </a:p>
        </p:txBody>
      </p:sp>
      <p:sp>
        <p:nvSpPr>
          <p:cNvPr id="3" name="文本占位符 2"/>
          <p:cNvSpPr>
            <a:spLocks noGrp="1"/>
          </p:cNvSpPr>
          <p:nvPr>
            <p:ph idx="1"/>
          </p:nvPr>
        </p:nvSpPr>
        <p:spPr bwMode="auto">
          <a:xfrm>
            <a:off x="899592" y="1052736"/>
            <a:ext cx="799288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lvl1pPr>
            <a:lvl2pPr marL="804863" indent="-347663">
              <a:buFont typeface="Wingdings 2" pitchFamily="18" charset="2"/>
              <a:buChar char=""/>
              <a:defRPr>
                <a:solidFill>
                  <a:schemeClr val="tx2">
                    <a:lumMod val="50000"/>
                  </a:schemeClr>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4008340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2BB60679-DFEB-40C1-9D51-05D0DD1FDD60}" type="datetimeFigureOut">
              <a:rPr lang="zh-CN" altLang="en-US"/>
              <a:pPr>
                <a:defRPr/>
              </a:pPr>
              <a:t>2021/11/11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5BCC37B7-F940-4F74-BBE9-FAEBA29ACDB1}" type="slidenum">
              <a:rPr lang="zh-CN" altLang="en-US"/>
              <a:pPr/>
              <a:t>‹#›</a:t>
            </a:fld>
            <a:endParaRPr lang="zh-CN" altLang="en-US"/>
          </a:p>
        </p:txBody>
      </p:sp>
    </p:spTree>
    <p:extLst>
      <p:ext uri="{BB962C8B-B14F-4D97-AF65-F5344CB8AC3E}">
        <p14:creationId xmlns:p14="http://schemas.microsoft.com/office/powerpoint/2010/main" val="1104706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9AF81134-A759-4CC0-91F7-8EDEEFAA1AEB}" type="datetimeFigureOut">
              <a:rPr lang="zh-CN" altLang="en-US"/>
              <a:pPr>
                <a:defRPr/>
              </a:pPr>
              <a:t>2021/11/11</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019A4880-00A1-4011-8C2F-8CDC7B4C972C}" type="slidenum">
              <a:rPr lang="zh-CN" altLang="en-US"/>
              <a:pPr/>
              <a:t>‹#›</a:t>
            </a:fld>
            <a:endParaRPr lang="zh-CN" altLang="en-US"/>
          </a:p>
        </p:txBody>
      </p:sp>
    </p:spTree>
    <p:extLst>
      <p:ext uri="{BB962C8B-B14F-4D97-AF65-F5344CB8AC3E}">
        <p14:creationId xmlns:p14="http://schemas.microsoft.com/office/powerpoint/2010/main" val="2810419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56AF043C-2C15-4170-8A59-AC357479E2A9}" type="datetimeFigureOut">
              <a:rPr lang="zh-CN" altLang="en-US"/>
              <a:pPr>
                <a:defRPr/>
              </a:pPr>
              <a:t>2021/11/11</a:t>
            </a:fld>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E455BCA0-0B4F-4F80-B3F7-8E4262AA8C69}" type="slidenum">
              <a:rPr lang="zh-CN" altLang="en-US"/>
              <a:pPr/>
              <a:t>‹#›</a:t>
            </a:fld>
            <a:endParaRPr lang="zh-CN" altLang="en-US"/>
          </a:p>
        </p:txBody>
      </p:sp>
    </p:spTree>
    <p:extLst>
      <p:ext uri="{BB962C8B-B14F-4D97-AF65-F5344CB8AC3E}">
        <p14:creationId xmlns:p14="http://schemas.microsoft.com/office/powerpoint/2010/main" val="31830407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1FBE8AF7-AB9F-4CE5-8BB1-F30BE8E46613}" type="datetimeFigureOut">
              <a:rPr lang="zh-CN" altLang="en-US"/>
              <a:pPr>
                <a:defRPr/>
              </a:pPr>
              <a:t>2021/11/11</a:t>
            </a:fld>
            <a:endParaRPr lang="zh-CN" altLang="en-US"/>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A7884C56-C2FB-4EF7-8547-0346EB308DF7}" type="slidenum">
              <a:rPr lang="zh-CN" altLang="en-US"/>
              <a:pPr/>
              <a:t>‹#›</a:t>
            </a:fld>
            <a:endParaRPr lang="zh-CN" altLang="en-US"/>
          </a:p>
        </p:txBody>
      </p:sp>
    </p:spTree>
    <p:extLst>
      <p:ext uri="{BB962C8B-B14F-4D97-AF65-F5344CB8AC3E}">
        <p14:creationId xmlns:p14="http://schemas.microsoft.com/office/powerpoint/2010/main" val="27260229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91156517-2AAF-490D-836C-E4E96D613924}" type="datetimeFigureOut">
              <a:rPr lang="zh-CN" altLang="en-US"/>
              <a:pPr>
                <a:defRPr/>
              </a:pPr>
              <a:t>2021/11/11</a:t>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C2F07A7B-ECB1-41FE-9361-7D8DABE2142D}" type="slidenum">
              <a:rPr lang="zh-CN" altLang="en-US"/>
              <a:pPr/>
              <a:t>‹#›</a:t>
            </a:fld>
            <a:endParaRPr lang="zh-CN" altLang="en-US"/>
          </a:p>
        </p:txBody>
      </p:sp>
    </p:spTree>
    <p:extLst>
      <p:ext uri="{BB962C8B-B14F-4D97-AF65-F5344CB8AC3E}">
        <p14:creationId xmlns:p14="http://schemas.microsoft.com/office/powerpoint/2010/main" val="33486344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C96BB97D-DEA4-4773-9F22-501CC2C5A0AE}" type="datetimeFigureOut">
              <a:rPr lang="zh-CN" altLang="en-US"/>
              <a:pPr>
                <a:defRPr/>
              </a:pPr>
              <a:t>2021/11/11</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AA5AF64E-1049-4C70-92C5-1A4C9344D13F}" type="slidenum">
              <a:rPr lang="zh-CN" altLang="en-US"/>
              <a:pPr/>
              <a:t>‹#›</a:t>
            </a:fld>
            <a:endParaRPr lang="zh-CN" altLang="en-US"/>
          </a:p>
        </p:txBody>
      </p:sp>
    </p:spTree>
    <p:extLst>
      <p:ext uri="{BB962C8B-B14F-4D97-AF65-F5344CB8AC3E}">
        <p14:creationId xmlns:p14="http://schemas.microsoft.com/office/powerpoint/2010/main" val="328744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3D60587-993D-49DD-9ECF-ED67F9DB1101}" type="datetimeFigureOut">
              <a:rPr lang="zh-CN" altLang="en-US"/>
              <a:pPr>
                <a:defRPr/>
              </a:pPr>
              <a:t>2021/11/11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127B3BE-E076-49F7-A022-CB53F7CA14FF}" type="slidenum">
              <a:rPr lang="zh-CN" altLang="en-US"/>
              <a:pPr/>
              <a:t>‹#›</a:t>
            </a:fld>
            <a:endParaRPr lang="zh-CN" altLang="en-US"/>
          </a:p>
        </p:txBody>
      </p:sp>
    </p:spTree>
    <p:extLst>
      <p:ext uri="{BB962C8B-B14F-4D97-AF65-F5344CB8AC3E}">
        <p14:creationId xmlns:p14="http://schemas.microsoft.com/office/powerpoint/2010/main" val="2299888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6F2C80E5-A982-407E-94E7-0C5412C6253D}" type="datetimeFigureOut">
              <a:rPr lang="zh-CN" altLang="en-US"/>
              <a:pPr>
                <a:defRPr/>
              </a:pPr>
              <a:t>2021/11/11</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6639D766-983A-45C3-A8AD-EF4583FBE681}" type="slidenum">
              <a:rPr lang="zh-CN" altLang="en-US"/>
              <a:pPr/>
              <a:t>‹#›</a:t>
            </a:fld>
            <a:endParaRPr lang="zh-CN" altLang="en-US"/>
          </a:p>
        </p:txBody>
      </p:sp>
    </p:spTree>
    <p:extLst>
      <p:ext uri="{BB962C8B-B14F-4D97-AF65-F5344CB8AC3E}">
        <p14:creationId xmlns:p14="http://schemas.microsoft.com/office/powerpoint/2010/main" val="1142494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3103C467-E8F4-4FDB-BFE7-75D415E10056}" type="datetimeFigureOut">
              <a:rPr lang="zh-CN" altLang="en-US"/>
              <a:pPr>
                <a:defRPr/>
              </a:pPr>
              <a:t>2021/11/11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A5CF4663-E7B8-4E47-A65E-DB51F170D031}" type="slidenum">
              <a:rPr lang="zh-CN" altLang="en-US"/>
              <a:pPr/>
              <a:t>‹#›</a:t>
            </a:fld>
            <a:endParaRPr lang="zh-CN" altLang="en-US"/>
          </a:p>
        </p:txBody>
      </p:sp>
    </p:spTree>
    <p:extLst>
      <p:ext uri="{BB962C8B-B14F-4D97-AF65-F5344CB8AC3E}">
        <p14:creationId xmlns:p14="http://schemas.microsoft.com/office/powerpoint/2010/main" val="2173423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151B1410-5CB2-483C-8132-858EC570EB8D}" type="datetimeFigureOut">
              <a:rPr lang="zh-CN" altLang="en-US"/>
              <a:pPr>
                <a:defRPr/>
              </a:pPr>
              <a:t>2021/11/11</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41FE5676-DB5B-43E9-B0C5-9351CC406352}" type="slidenum">
              <a:rPr lang="zh-CN" altLang="en-US"/>
              <a:pPr/>
              <a:t>‹#›</a:t>
            </a:fld>
            <a:endParaRPr lang="zh-CN" altLang="en-US"/>
          </a:p>
        </p:txBody>
      </p:sp>
    </p:spTree>
    <p:extLst>
      <p:ext uri="{BB962C8B-B14F-4D97-AF65-F5344CB8AC3E}">
        <p14:creationId xmlns:p14="http://schemas.microsoft.com/office/powerpoint/2010/main" val="3601718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9592" y="1052736"/>
            <a:ext cx="7992888" cy="55446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02640736"/>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6"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E8226FED-587B-419E-B45B-848AF2486141}" type="slidenum">
              <a:rPr lang="en-US" altLang="zh-CN"/>
              <a:pPr/>
              <a:t>‹#›</a:t>
            </a:fld>
            <a:endParaRPr lang="en-US" altLang="zh-CN"/>
          </a:p>
        </p:txBody>
      </p:sp>
    </p:spTree>
    <p:extLst>
      <p:ext uri="{BB962C8B-B14F-4D97-AF65-F5344CB8AC3E}">
        <p14:creationId xmlns:p14="http://schemas.microsoft.com/office/powerpoint/2010/main" val="3424787435"/>
      </p:ext>
    </p:extLst>
  </p:cSld>
  <p:clrMapOvr>
    <a:masterClrMapping/>
  </p:clrMapOvr>
  <p:transition spd="slow">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7526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910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Date Placeholder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Footer Placeholder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8" name="Slide Number Placeholder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0CACA67E-6988-4E19-8F10-B9A2B5B8F93D}" type="slidenum">
              <a:rPr lang="en-US" altLang="zh-CN"/>
              <a:pPr/>
              <a:t>‹#›</a:t>
            </a:fld>
            <a:endParaRPr lang="en-US" altLang="zh-CN"/>
          </a:p>
        </p:txBody>
      </p:sp>
    </p:spTree>
    <p:extLst>
      <p:ext uri="{BB962C8B-B14F-4D97-AF65-F5344CB8AC3E}">
        <p14:creationId xmlns:p14="http://schemas.microsoft.com/office/powerpoint/2010/main" val="4006725863"/>
      </p:ext>
    </p:extLst>
  </p:cSld>
  <p:clrMapOvr>
    <a:masterClrMapping/>
  </p:clrMapOvr>
  <p:transition spd="slow">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atin typeface="华文楷体" pitchFamily="2" charset="-122"/>
                <a:ea typeface="华文楷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楷体" pitchFamily="2" charset="-122"/>
                <a:ea typeface="华文楷体"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7490DF8E-CA60-4A09-B198-59977845C10B}"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1359183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ps">
    <p:spTree>
      <p:nvGrpSpPr>
        <p:cNvPr id="1" name=""/>
        <p:cNvGrpSpPr/>
        <p:nvPr/>
      </p:nvGrpSpPr>
      <p:grpSpPr>
        <a:xfrm>
          <a:off x="0" y="0"/>
          <a:ext cx="0" cy="0"/>
          <a:chOff x="0" y="0"/>
          <a:chExt cx="0" cy="0"/>
        </a:xfrm>
      </p:grpSpPr>
      <p:sp>
        <p:nvSpPr>
          <p:cNvPr id="4" name="灯片编号占位符 5"/>
          <p:cNvSpPr txBox="1">
            <a:spLocks/>
          </p:cNvSpPr>
          <p:nvPr userDrawn="1"/>
        </p:nvSpPr>
        <p:spPr>
          <a:xfrm>
            <a:off x="8459788" y="6381750"/>
            <a:ext cx="684212" cy="476250"/>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C977E61-6E3B-4B97-AAC3-EF16FB04A27C}"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2" name="标题 1"/>
          <p:cNvSpPr>
            <a:spLocks noGrp="1"/>
          </p:cNvSpPr>
          <p:nvPr>
            <p:ph type="title"/>
          </p:nvPr>
        </p:nvSpPr>
        <p:spPr/>
        <p:txBody>
          <a:bodyPr/>
          <a:lstStyle>
            <a:lvl1pPr>
              <a:defRPr b="1"/>
            </a:lvl1pPr>
          </a:lstStyle>
          <a:p>
            <a:r>
              <a:rPr lang="zh-CN" altLang="en-US" dirty="0" smtClean="0"/>
              <a:t>单击此处编辑母版标题样式</a:t>
            </a:r>
            <a:endParaRPr lang="zh-CN" altLang="en-US" dirty="0"/>
          </a:p>
        </p:txBody>
      </p:sp>
      <p:sp>
        <p:nvSpPr>
          <p:cNvPr id="3" name="文本占位符 2"/>
          <p:cNvSpPr>
            <a:spLocks noGrp="1"/>
          </p:cNvSpPr>
          <p:nvPr>
            <p:ph idx="1"/>
          </p:nvPr>
        </p:nvSpPr>
        <p:spPr bwMode="auto">
          <a:xfrm>
            <a:off x="899592" y="1052736"/>
            <a:ext cx="799288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lvl1pPr>
            <a:lvl2pPr marL="804863" indent="-347663">
              <a:buFont typeface="Wingdings 2" pitchFamily="18" charset="2"/>
              <a:buChar char=""/>
              <a:defRPr>
                <a:solidFill>
                  <a:schemeClr val="tx2">
                    <a:lumMod val="50000"/>
                  </a:schemeClr>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38364206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74B16DC-A7D2-433F-92D6-F91EF36DA662}"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C69E4C2-3BF7-4913-A39F-B044077C78F4}"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091799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121484E-D599-4ADA-A9E3-4744E7391A1D}"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F3C748C7-0C6C-431E-9EDC-176919175A26}"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2065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34A3C343-4C31-4B10-9D54-27956FBEBB19}" type="datetimeFigureOut">
              <a:rPr lang="zh-CN" altLang="en-US"/>
              <a:pPr>
                <a:defRPr/>
              </a:pPr>
              <a:t>2021/11/11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F4DC018A-2690-44EA-8F64-E6E5D67C951A}" type="slidenum">
              <a:rPr lang="zh-CN" altLang="en-US"/>
              <a:pPr/>
              <a:t>‹#›</a:t>
            </a:fld>
            <a:endParaRPr lang="zh-CN" altLang="en-US"/>
          </a:p>
        </p:txBody>
      </p:sp>
    </p:spTree>
    <p:extLst>
      <p:ext uri="{BB962C8B-B14F-4D97-AF65-F5344CB8AC3E}">
        <p14:creationId xmlns:p14="http://schemas.microsoft.com/office/powerpoint/2010/main" val="6571813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0AF0C52-FAE0-44A8-8761-47E0D0479E7A}"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9"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2896559-11F3-42A1-A5D1-F31814EE3010}"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387656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632C89D3-50FE-4DA1-848E-FC0ED8E72059}"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8AB8EB8-44EB-45BD-90A6-3735F3B0D946}"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83297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E7625B0A-BB4E-4066-A654-0009CA1420E6}"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ACCD0C84-58FB-40D6-935F-77CD120BDB4B}"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103412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20DFC740-5B33-4293-B10E-6C6EFB7D660E}"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0C85301-E0F7-4171-B827-D19625AE4345}"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33800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4F5514B2-4F02-4985-8FD7-A4EE1960B1F3}"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3867CA34-4ED3-4DFF-B429-477F5ED9AB2E}"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45837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16D30C97-C9FF-4D6E-A47C-475A7D382EE7}"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55E0E128-29A5-4F30-8C85-708D62915847}"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9644101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D321394-D183-41E2-A1AC-960FCEF00C21}" type="datetimeFigureOut">
              <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2021/11/11</a:t>
            </a:fld>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8D354A5D-E29C-4068-90E5-AFA4BD85AB3D}" type="slidenum">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24249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9592" y="1052736"/>
            <a:ext cx="7992888" cy="55446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26584571"/>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6"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9EA93BA8-F518-4EF1-B535-29D0BF33D265}"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646173247"/>
      </p:ext>
    </p:extLst>
  </p:cSld>
  <p:clrMapOvr>
    <a:masterClrMapping/>
  </p:clrMapOvr>
  <p:transition spd="slow">
    <p:random/>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7526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910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Date Placeholder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Footer Placeholder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8" name="Slide Number Placeholder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C21BF9D6-46CF-4158-8121-C753CFC91D75}"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25396987"/>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90FAE85-4B32-4F74-A0AE-E8C0E2D9B163}" type="datetimeFigureOut">
              <a:rPr lang="zh-CN" altLang="en-US"/>
              <a:pPr>
                <a:defRPr/>
              </a:pPr>
              <a:t>2021/11/11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1899E68-9E24-42AE-82C1-185BD4ABE496}" type="slidenum">
              <a:rPr lang="zh-CN" altLang="en-US"/>
              <a:pPr/>
              <a:t>‹#›</a:t>
            </a:fld>
            <a:endParaRPr lang="zh-CN" altLang="en-US"/>
          </a:p>
        </p:txBody>
      </p:sp>
    </p:spTree>
    <p:extLst>
      <p:ext uri="{BB962C8B-B14F-4D97-AF65-F5344CB8AC3E}">
        <p14:creationId xmlns:p14="http://schemas.microsoft.com/office/powerpoint/2010/main" val="294597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0CC73B4-EF42-4EFA-B00B-928EFE74D6DB}" type="datetimeFigureOut">
              <a:rPr lang="zh-CN" altLang="en-US"/>
              <a:pPr>
                <a:defRPr/>
              </a:pPr>
              <a:t>2021/11/11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C0C21F70-3926-4312-BD4B-C2B1DEC44288}" type="slidenum">
              <a:rPr lang="zh-CN" altLang="en-US"/>
              <a:pPr/>
              <a:t>‹#›</a:t>
            </a:fld>
            <a:endParaRPr lang="zh-CN" altLang="en-US"/>
          </a:p>
        </p:txBody>
      </p:sp>
    </p:spTree>
    <p:extLst>
      <p:ext uri="{BB962C8B-B14F-4D97-AF65-F5344CB8AC3E}">
        <p14:creationId xmlns:p14="http://schemas.microsoft.com/office/powerpoint/2010/main" val="316615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E88C696-DAA8-4026-A04D-7BC4C062C73A}" type="datetimeFigureOut">
              <a:rPr lang="zh-CN" altLang="en-US"/>
              <a:pPr>
                <a:defRPr/>
              </a:pPr>
              <a:t>2021/11/11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BBDBDEA3-36EE-41F1-A0EB-955C6CA34227}" type="slidenum">
              <a:rPr lang="zh-CN" altLang="en-US"/>
              <a:pPr/>
              <a:t>‹#›</a:t>
            </a:fld>
            <a:endParaRPr lang="zh-CN" altLang="en-US"/>
          </a:p>
        </p:txBody>
      </p:sp>
    </p:spTree>
    <p:extLst>
      <p:ext uri="{BB962C8B-B14F-4D97-AF65-F5344CB8AC3E}">
        <p14:creationId xmlns:p14="http://schemas.microsoft.com/office/powerpoint/2010/main" val="17627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638FC3D-E98E-4336-B777-28446545682F}" type="datetimeFigureOut">
              <a:rPr lang="zh-CN" altLang="en-US"/>
              <a:pPr>
                <a:defRPr/>
              </a:pPr>
              <a:t>2021/11/11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EF7926B6-F1D2-4D5C-B1B3-96BF0A9BEB29}" type="slidenum">
              <a:rPr lang="zh-CN" altLang="en-US"/>
              <a:pPr/>
              <a:t>‹#›</a:t>
            </a:fld>
            <a:endParaRPr lang="zh-CN" altLang="en-US"/>
          </a:p>
        </p:txBody>
      </p:sp>
    </p:spTree>
    <p:extLst>
      <p:ext uri="{BB962C8B-B14F-4D97-AF65-F5344CB8AC3E}">
        <p14:creationId xmlns:p14="http://schemas.microsoft.com/office/powerpoint/2010/main" val="210887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ED33EE2-8260-4E2B-9490-807ECEBD84F0}" type="datetimeFigureOut">
              <a:rPr lang="zh-CN" altLang="en-US"/>
              <a:pPr>
                <a:defRPr/>
              </a:pPr>
              <a:t>2021/11/11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0D8587A7-1B55-45F9-90D5-DC422BFFF3F7}" type="slidenum">
              <a:rPr lang="zh-CN" altLang="en-US"/>
              <a:pPr/>
              <a:t>‹#›</a:t>
            </a:fld>
            <a:endParaRPr lang="zh-CN" altLang="en-US"/>
          </a:p>
        </p:txBody>
      </p:sp>
    </p:spTree>
    <p:extLst>
      <p:ext uri="{BB962C8B-B14F-4D97-AF65-F5344CB8AC3E}">
        <p14:creationId xmlns:p14="http://schemas.microsoft.com/office/powerpoint/2010/main" val="3394116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9144DC2-6DC2-459D-8864-31B8BCA62A9E}" type="datetimeFigureOut">
              <a:rPr lang="zh-CN" altLang="en-US"/>
              <a:pPr>
                <a:defRPr/>
              </a:pPr>
              <a:t>2021/11/11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21E9843-342A-4FF6-A0EC-D5E7F4522732}" type="slidenum">
              <a:rPr lang="zh-CN" altLang="en-US"/>
              <a:pPr/>
              <a:t>‹#›</a:t>
            </a:fld>
            <a:endParaRPr lang="zh-CN" altLang="en-US"/>
          </a:p>
        </p:txBody>
      </p:sp>
    </p:spTree>
    <p:extLst>
      <p:ext uri="{BB962C8B-B14F-4D97-AF65-F5344CB8AC3E}">
        <p14:creationId xmlns:p14="http://schemas.microsoft.com/office/powerpoint/2010/main" val="234108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1.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7EC6AD7-CCDA-420D-B9FB-AE85DA67C3B4}" type="datetimeFigureOut">
              <a:rPr lang="zh-CN" altLang="en-US"/>
              <a:pPr>
                <a:defRPr/>
              </a:pPr>
              <a:t>2021/11/11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EA5DE7E6-B0DC-4422-A5D7-9376F67457B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5444" r:id="rId1"/>
    <p:sldLayoutId id="2147485445" r:id="rId2"/>
    <p:sldLayoutId id="2147485446" r:id="rId3"/>
    <p:sldLayoutId id="2147485447" r:id="rId4"/>
    <p:sldLayoutId id="2147485448" r:id="rId5"/>
    <p:sldLayoutId id="2147485449" r:id="rId6"/>
    <p:sldLayoutId id="2147485450" r:id="rId7"/>
    <p:sldLayoutId id="2147485451" r:id="rId8"/>
    <p:sldLayoutId id="2147485452" r:id="rId9"/>
    <p:sldLayoutId id="2147485453" r:id="rId10"/>
    <p:sldLayoutId id="214748545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052513"/>
            <a:ext cx="822960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cSld>
  <p:clrMap bg1="lt1" tx1="dk1" bg2="lt2" tx2="dk2" accent1="accent1" accent2="accent2" accent3="accent3" accent4="accent4" accent5="accent5" accent6="accent6" hlink="hlink" folHlink="folHlink"/>
  <p:sldLayoutIdLst>
    <p:sldLayoutId id="2147485455" r:id="rId1"/>
    <p:sldLayoutId id="2147485456" r:id="rId2"/>
    <p:sldLayoutId id="2147485457" r:id="rId3"/>
    <p:sldLayoutId id="2147485458" r:id="rId4"/>
    <p:sldLayoutId id="2147485459" r:id="rId5"/>
    <p:sldLayoutId id="2147485460" r:id="rId6"/>
    <p:sldLayoutId id="2147485461" r:id="rId7"/>
    <p:sldLayoutId id="2147485462" r:id="rId8"/>
    <p:sldLayoutId id="2147485463" r:id="rId9"/>
    <p:sldLayoutId id="2147485464" r:id="rId10"/>
    <p:sldLayoutId id="2147485465" r:id="rId11"/>
    <p:sldLayoutId id="2147485466" r:id="rId12"/>
    <p:sldLayoutId id="2147485467" r:id="rId13"/>
    <p:sldLayoutId id="2147485468"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452438" indent="-452438" algn="l" rtl="0" eaLnBrk="0" fontAlgn="base" hangingPunct="0">
        <a:spcBef>
          <a:spcPct val="20000"/>
        </a:spcBef>
        <a:spcAft>
          <a:spcPct val="0"/>
        </a:spcAft>
        <a:buClr>
          <a:srgbClr val="215968"/>
        </a:buClr>
        <a:buFont typeface="Wingdings" panose="05000000000000000000" pitchFamily="2" charset="2"/>
        <a:buChar char="v"/>
        <a:defRPr sz="2800" kern="1200">
          <a:solidFill>
            <a:srgbClr val="254061"/>
          </a:solidFill>
          <a:latin typeface="+mn-lt"/>
          <a:ea typeface="+mn-ea"/>
          <a:cs typeface="+mn-cs"/>
        </a:defRPr>
      </a:lvl1pPr>
      <a:lvl2pPr marL="804863" indent="-347663" algn="l" rtl="0" eaLnBrk="0" fontAlgn="base" hangingPunct="0">
        <a:spcBef>
          <a:spcPct val="20000"/>
        </a:spcBef>
        <a:spcAft>
          <a:spcPct val="0"/>
        </a:spcAft>
        <a:buClr>
          <a:srgbClr val="31859C"/>
        </a:buClr>
        <a:buFont typeface="Wingdings 2" panose="05020102010507070707" pitchFamily="18" charset="2"/>
        <a:buChar char=""/>
        <a:defRPr sz="2400" kern="1200">
          <a:solidFill>
            <a:srgbClr val="254061"/>
          </a:solidFill>
          <a:latin typeface="+mn-lt"/>
          <a:ea typeface="+mn-ea"/>
          <a:cs typeface="+mn-cs"/>
        </a:defRPr>
      </a:lvl2pPr>
      <a:lvl3pPr marL="1255713" indent="-341313" algn="l" rtl="0" eaLnBrk="0" fontAlgn="base" hangingPunct="0">
        <a:spcBef>
          <a:spcPct val="20000"/>
        </a:spcBef>
        <a:spcAft>
          <a:spcPct val="0"/>
        </a:spcAft>
        <a:buClr>
          <a:srgbClr val="31859C"/>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215968"/>
        </a:buClr>
        <a:buFont typeface="Wingdings 2" panose="05020102010507070707" pitchFamily="18" charset="2"/>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052513"/>
            <a:ext cx="822960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extLst>
      <p:ext uri="{BB962C8B-B14F-4D97-AF65-F5344CB8AC3E}">
        <p14:creationId xmlns:p14="http://schemas.microsoft.com/office/powerpoint/2010/main" val="1264406929"/>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 id="2147485478" r:id="rId9"/>
    <p:sldLayoutId id="2147485479" r:id="rId10"/>
    <p:sldLayoutId id="2147485480" r:id="rId11"/>
    <p:sldLayoutId id="2147485481" r:id="rId12"/>
    <p:sldLayoutId id="2147485482" r:id="rId13"/>
    <p:sldLayoutId id="2147485483"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452438" indent="-452438" algn="l" rtl="0" eaLnBrk="0" fontAlgn="base" hangingPunct="0">
        <a:spcBef>
          <a:spcPct val="20000"/>
        </a:spcBef>
        <a:spcAft>
          <a:spcPct val="0"/>
        </a:spcAft>
        <a:buClr>
          <a:srgbClr val="215968"/>
        </a:buClr>
        <a:buFont typeface="Wingdings" panose="05000000000000000000" pitchFamily="2" charset="2"/>
        <a:buChar char="v"/>
        <a:defRPr sz="2800" kern="1200">
          <a:solidFill>
            <a:srgbClr val="254061"/>
          </a:solidFill>
          <a:latin typeface="+mn-lt"/>
          <a:ea typeface="+mn-ea"/>
          <a:cs typeface="+mn-cs"/>
        </a:defRPr>
      </a:lvl1pPr>
      <a:lvl2pPr marL="804863" indent="-347663" algn="l" rtl="0" eaLnBrk="0" fontAlgn="base" hangingPunct="0">
        <a:spcBef>
          <a:spcPct val="20000"/>
        </a:spcBef>
        <a:spcAft>
          <a:spcPct val="0"/>
        </a:spcAft>
        <a:buClr>
          <a:srgbClr val="31859C"/>
        </a:buClr>
        <a:buFont typeface="Wingdings 2" panose="05020102010507070707" pitchFamily="18" charset="2"/>
        <a:buChar char=""/>
        <a:defRPr sz="2400" kern="1200">
          <a:solidFill>
            <a:srgbClr val="254061"/>
          </a:solidFill>
          <a:latin typeface="+mn-lt"/>
          <a:ea typeface="+mn-ea"/>
          <a:cs typeface="+mn-cs"/>
        </a:defRPr>
      </a:lvl2pPr>
      <a:lvl3pPr marL="1255713" indent="-341313" algn="l" rtl="0" eaLnBrk="0" fontAlgn="base" hangingPunct="0">
        <a:spcBef>
          <a:spcPct val="20000"/>
        </a:spcBef>
        <a:spcAft>
          <a:spcPct val="0"/>
        </a:spcAft>
        <a:buClr>
          <a:srgbClr val="31859C"/>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215968"/>
        </a:buClr>
        <a:buFont typeface="Wingdings 2" panose="05020102010507070707" pitchFamily="18" charset="2"/>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7.xml"/><Relationship Id="rId1" Type="http://schemas.openxmlformats.org/officeDocument/2006/relationships/vmlDrawing" Target="../drawings/vmlDrawing3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oleObject" Target="../embeddings/oleObject55.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7.xml"/><Relationship Id="rId1" Type="http://schemas.openxmlformats.org/officeDocument/2006/relationships/vmlDrawing" Target="../drawings/vmlDrawing34.vml"/><Relationship Id="rId5" Type="http://schemas.openxmlformats.org/officeDocument/2006/relationships/image" Target="../media/image103.png"/><Relationship Id="rId4" Type="http://schemas.openxmlformats.org/officeDocument/2006/relationships/oleObject" Target="../embeddings/oleObject56.bin"/></Relationships>
</file>

<file path=ppt/slides/_rels/slide10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105.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3.xml"/><Relationship Id="rId1" Type="http://schemas.openxmlformats.org/officeDocument/2006/relationships/vmlDrawing" Target="../drawings/vmlDrawing2.vml"/><Relationship Id="rId5" Type="http://schemas.openxmlformats.org/officeDocument/2006/relationships/image" Target="../media/image11.png"/><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3.xml"/><Relationship Id="rId1" Type="http://schemas.openxmlformats.org/officeDocument/2006/relationships/vmlDrawing" Target="../drawings/vmlDrawing4.vml"/><Relationship Id="rId4" Type="http://schemas.openxmlformats.org/officeDocument/2006/relationships/image" Target="../media/image13.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3.xml"/><Relationship Id="rId1" Type="http://schemas.openxmlformats.org/officeDocument/2006/relationships/vmlDrawing" Target="../drawings/vmlDrawing5.vml"/><Relationship Id="rId5" Type="http://schemas.openxmlformats.org/officeDocument/2006/relationships/image" Target="../media/image15.png"/><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23.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16.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3.xml"/><Relationship Id="rId1" Type="http://schemas.openxmlformats.org/officeDocument/2006/relationships/vmlDrawing" Target="../drawings/vmlDrawing7.vml"/><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3.xml"/><Relationship Id="rId1" Type="http://schemas.openxmlformats.org/officeDocument/2006/relationships/vmlDrawing" Target="../drawings/vmlDrawing8.vml"/><Relationship Id="rId5" Type="http://schemas.openxmlformats.org/officeDocument/2006/relationships/image" Target="../media/image19.png"/><Relationship Id="rId4" Type="http://schemas.openxmlformats.org/officeDocument/2006/relationships/image" Target="../media/image12.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8.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3.xml"/><Relationship Id="rId1" Type="http://schemas.openxmlformats.org/officeDocument/2006/relationships/vmlDrawing" Target="../drawings/vmlDrawing9.vml"/><Relationship Id="rId5" Type="http://schemas.openxmlformats.org/officeDocument/2006/relationships/oleObject" Target="../embeddings/oleObject11.bin"/><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slideLayout" Target="../slideLayouts/slideLayout23.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image" Target="../media/image37.wmf"/><Relationship Id="rId4" Type="http://schemas.openxmlformats.org/officeDocument/2006/relationships/oleObject" Target="../embeddings/oleObject1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4.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oleObject" Target="../embeddings/oleObject19.bin"/><Relationship Id="rId2" Type="http://schemas.openxmlformats.org/officeDocument/2006/relationships/slideLayout" Target="../slideLayouts/slideLayout23.xml"/><Relationship Id="rId1" Type="http://schemas.openxmlformats.org/officeDocument/2006/relationships/vmlDrawing" Target="../drawings/vmlDrawing11.vml"/><Relationship Id="rId6" Type="http://schemas.openxmlformats.org/officeDocument/2006/relationships/image" Target="../media/image41.wmf"/><Relationship Id="rId11" Type="http://schemas.openxmlformats.org/officeDocument/2006/relationships/image" Target="../media/image43.wmf"/><Relationship Id="rId5" Type="http://schemas.openxmlformats.org/officeDocument/2006/relationships/oleObject" Target="../embeddings/oleObject15.bin"/><Relationship Id="rId10" Type="http://schemas.openxmlformats.org/officeDocument/2006/relationships/oleObject" Target="../embeddings/oleObject18.bin"/><Relationship Id="rId4" Type="http://schemas.openxmlformats.org/officeDocument/2006/relationships/image" Target="../media/image40.wmf"/><Relationship Id="rId9" Type="http://schemas.openxmlformats.org/officeDocument/2006/relationships/image" Target="../media/image4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3.xml"/><Relationship Id="rId1" Type="http://schemas.openxmlformats.org/officeDocument/2006/relationships/vmlDrawing" Target="../drawings/vmlDrawing12.vml"/><Relationship Id="rId4" Type="http://schemas.openxmlformats.org/officeDocument/2006/relationships/image" Target="../media/image45.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3.xml"/><Relationship Id="rId1" Type="http://schemas.openxmlformats.org/officeDocument/2006/relationships/vmlDrawing" Target="../drawings/vmlDrawing13.vml"/><Relationship Id="rId4" Type="http://schemas.openxmlformats.org/officeDocument/2006/relationships/image" Target="../media/image46.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50.png"/><Relationship Id="rId2" Type="http://schemas.openxmlformats.org/officeDocument/2006/relationships/slideLayout" Target="../slideLayouts/slideLayout23.xml"/><Relationship Id="rId1" Type="http://schemas.openxmlformats.org/officeDocument/2006/relationships/vmlDrawing" Target="../drawings/vmlDrawing14.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23.xml"/><Relationship Id="rId1" Type="http://schemas.openxmlformats.org/officeDocument/2006/relationships/vmlDrawing" Target="../drawings/vmlDrawing15.v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47.wmf"/></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3.xml"/><Relationship Id="rId1" Type="http://schemas.openxmlformats.org/officeDocument/2006/relationships/vmlDrawing" Target="../drawings/vmlDrawing16.vml"/><Relationship Id="rId6" Type="http://schemas.openxmlformats.org/officeDocument/2006/relationships/image" Target="../media/image58.wmf"/><Relationship Id="rId5" Type="http://schemas.openxmlformats.org/officeDocument/2006/relationships/oleObject" Target="../embeddings/oleObject25.bin"/><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3.xml"/><Relationship Id="rId1" Type="http://schemas.openxmlformats.org/officeDocument/2006/relationships/vmlDrawing" Target="../drawings/vmlDrawing17.vml"/><Relationship Id="rId6" Type="http://schemas.openxmlformats.org/officeDocument/2006/relationships/image" Target="../media/image61.wmf"/><Relationship Id="rId5" Type="http://schemas.openxmlformats.org/officeDocument/2006/relationships/oleObject" Target="../embeddings/oleObject27.bin"/><Relationship Id="rId4" Type="http://schemas.openxmlformats.org/officeDocument/2006/relationships/image" Target="../media/image60.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slideLayout" Target="../slideLayouts/slideLayout23.xml"/><Relationship Id="rId1" Type="http://schemas.openxmlformats.org/officeDocument/2006/relationships/vmlDrawing" Target="../drawings/vmlDrawing18.vml"/><Relationship Id="rId5" Type="http://schemas.openxmlformats.org/officeDocument/2006/relationships/image" Target="../media/image62.wmf"/><Relationship Id="rId4" Type="http://schemas.openxmlformats.org/officeDocument/2006/relationships/oleObject" Target="../embeddings/oleObject2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3.xml"/><Relationship Id="rId1" Type="http://schemas.openxmlformats.org/officeDocument/2006/relationships/vmlDrawing" Target="../drawings/vmlDrawing19.vml"/><Relationship Id="rId5" Type="http://schemas.openxmlformats.org/officeDocument/2006/relationships/image" Target="../media/image65.png"/><Relationship Id="rId4" Type="http://schemas.openxmlformats.org/officeDocument/2006/relationships/image" Target="../media/image64.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3.xml"/><Relationship Id="rId1" Type="http://schemas.openxmlformats.org/officeDocument/2006/relationships/vmlDrawing" Target="../drawings/vmlDrawing20.vml"/><Relationship Id="rId6" Type="http://schemas.openxmlformats.org/officeDocument/2006/relationships/image" Target="../media/image67.png"/><Relationship Id="rId5" Type="http://schemas.openxmlformats.org/officeDocument/2006/relationships/oleObject" Target="../embeddings/oleObject31.bin"/><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notesSlide" Target="../notesSlides/notesSlide15.xml"/><Relationship Id="rId7" Type="http://schemas.openxmlformats.org/officeDocument/2006/relationships/oleObject" Target="../embeddings/oleObject33.bin"/><Relationship Id="rId2" Type="http://schemas.openxmlformats.org/officeDocument/2006/relationships/slideLayout" Target="../slideLayouts/slideLayout23.xml"/><Relationship Id="rId1" Type="http://schemas.openxmlformats.org/officeDocument/2006/relationships/vmlDrawing" Target="../drawings/vmlDrawing21.vml"/><Relationship Id="rId6" Type="http://schemas.openxmlformats.org/officeDocument/2006/relationships/image" Target="../media/image69.wmf"/><Relationship Id="rId5" Type="http://schemas.openxmlformats.org/officeDocument/2006/relationships/oleObject" Target="../embeddings/oleObject32.bin"/><Relationship Id="rId10" Type="http://schemas.openxmlformats.org/officeDocument/2006/relationships/image" Target="../media/image71.wmf"/><Relationship Id="rId4" Type="http://schemas.openxmlformats.org/officeDocument/2006/relationships/image" Target="../media/image72.png"/><Relationship Id="rId9" Type="http://schemas.openxmlformats.org/officeDocument/2006/relationships/oleObject" Target="../embeddings/oleObject34.bin"/></Relationships>
</file>

<file path=ppt/slides/_rels/slide61.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35.bin"/><Relationship Id="rId7" Type="http://schemas.openxmlformats.org/officeDocument/2006/relationships/oleObject" Target="../embeddings/oleObject37.bin"/><Relationship Id="rId2" Type="http://schemas.openxmlformats.org/officeDocument/2006/relationships/slideLayout" Target="../slideLayouts/slideLayout23.xml"/><Relationship Id="rId1" Type="http://schemas.openxmlformats.org/officeDocument/2006/relationships/vmlDrawing" Target="../drawings/vmlDrawing22.vml"/><Relationship Id="rId6" Type="http://schemas.openxmlformats.org/officeDocument/2006/relationships/image" Target="../media/image74.wmf"/><Relationship Id="rId5" Type="http://schemas.openxmlformats.org/officeDocument/2006/relationships/oleObject" Target="../embeddings/oleObject36.bin"/><Relationship Id="rId10" Type="http://schemas.openxmlformats.org/officeDocument/2006/relationships/image" Target="../media/image76.wmf"/><Relationship Id="rId4" Type="http://schemas.openxmlformats.org/officeDocument/2006/relationships/image" Target="../media/image73.png"/><Relationship Id="rId9" Type="http://schemas.openxmlformats.org/officeDocument/2006/relationships/oleObject" Target="../embeddings/oleObject38.bin"/></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3.xml"/><Relationship Id="rId1" Type="http://schemas.openxmlformats.org/officeDocument/2006/relationships/vmlDrawing" Target="../drawings/vmlDrawing23.v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3.xml"/><Relationship Id="rId1" Type="http://schemas.openxmlformats.org/officeDocument/2006/relationships/vmlDrawing" Target="../drawings/vmlDrawing24.vml"/><Relationship Id="rId5" Type="http://schemas.openxmlformats.org/officeDocument/2006/relationships/image" Target="../media/image80.png"/><Relationship Id="rId4" Type="http://schemas.openxmlformats.org/officeDocument/2006/relationships/image" Target="../media/image79.wmf"/></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2.wmf"/><Relationship Id="rId2" Type="http://schemas.openxmlformats.org/officeDocument/2006/relationships/slideLayout" Target="../slideLayouts/slideLayout23.xml"/><Relationship Id="rId1" Type="http://schemas.openxmlformats.org/officeDocument/2006/relationships/vmlDrawing" Target="../drawings/vmlDrawing25.vml"/><Relationship Id="rId6" Type="http://schemas.openxmlformats.org/officeDocument/2006/relationships/oleObject" Target="../embeddings/oleObject41.bin"/><Relationship Id="rId5" Type="http://schemas.openxmlformats.org/officeDocument/2006/relationships/image" Target="../media/image83.png"/><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3.xml"/><Relationship Id="rId1" Type="http://schemas.openxmlformats.org/officeDocument/2006/relationships/vmlDrawing" Target="../drawings/vmlDrawing26.vml"/><Relationship Id="rId5" Type="http://schemas.openxmlformats.org/officeDocument/2006/relationships/image" Target="../media/image85.png"/><Relationship Id="rId4" Type="http://schemas.openxmlformats.org/officeDocument/2006/relationships/image" Target="../media/image84.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3.xml"/><Relationship Id="rId1" Type="http://schemas.openxmlformats.org/officeDocument/2006/relationships/vmlDrawing" Target="../drawings/vmlDrawing27.vml"/><Relationship Id="rId6" Type="http://schemas.openxmlformats.org/officeDocument/2006/relationships/image" Target="../media/image86.wmf"/><Relationship Id="rId5" Type="http://schemas.openxmlformats.org/officeDocument/2006/relationships/oleObject" Target="../embeddings/oleObject44.bin"/><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slideLayout" Target="../slideLayouts/slideLayout37.xml"/><Relationship Id="rId1" Type="http://schemas.openxmlformats.org/officeDocument/2006/relationships/vmlDrawing" Target="../drawings/vmlDrawing28.vml"/><Relationship Id="rId5" Type="http://schemas.openxmlformats.org/officeDocument/2006/relationships/image" Target="../media/image88.png"/><Relationship Id="rId4" Type="http://schemas.openxmlformats.org/officeDocument/2006/relationships/oleObject" Target="../embeddings/oleObject45.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7.xml"/><Relationship Id="rId1" Type="http://schemas.openxmlformats.org/officeDocument/2006/relationships/vmlDrawing" Target="../drawings/vmlDrawing29.vml"/><Relationship Id="rId4"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9.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20.xml"/><Relationship Id="rId7" Type="http://schemas.openxmlformats.org/officeDocument/2006/relationships/image" Target="../media/image94.wmf"/><Relationship Id="rId2" Type="http://schemas.openxmlformats.org/officeDocument/2006/relationships/slideLayout" Target="../slideLayouts/slideLayout37.xml"/><Relationship Id="rId1" Type="http://schemas.openxmlformats.org/officeDocument/2006/relationships/vmlDrawing" Target="../drawings/vmlDrawing30.vml"/><Relationship Id="rId6" Type="http://schemas.openxmlformats.org/officeDocument/2006/relationships/oleObject" Target="../embeddings/oleObject48.bin"/><Relationship Id="rId5" Type="http://schemas.openxmlformats.org/officeDocument/2006/relationships/image" Target="../media/image93.wmf"/><Relationship Id="rId4" Type="http://schemas.openxmlformats.org/officeDocument/2006/relationships/oleObject" Target="../embeddings/oleObject47.bin"/><Relationship Id="rId9" Type="http://schemas.openxmlformats.org/officeDocument/2006/relationships/image" Target="../media/image95.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21.xml"/><Relationship Id="rId7" Type="http://schemas.openxmlformats.org/officeDocument/2006/relationships/image" Target="../media/image97.wmf"/><Relationship Id="rId2" Type="http://schemas.openxmlformats.org/officeDocument/2006/relationships/slideLayout" Target="../slideLayouts/slideLayout37.xml"/><Relationship Id="rId1" Type="http://schemas.openxmlformats.org/officeDocument/2006/relationships/vmlDrawing" Target="../drawings/vmlDrawing31.vml"/><Relationship Id="rId6" Type="http://schemas.openxmlformats.org/officeDocument/2006/relationships/oleObject" Target="../embeddings/oleObject51.bin"/><Relationship Id="rId5" Type="http://schemas.openxmlformats.org/officeDocument/2006/relationships/image" Target="../media/image96.wmf"/><Relationship Id="rId4" Type="http://schemas.openxmlformats.org/officeDocument/2006/relationships/oleObject" Target="../embeddings/oleObject50.bin"/><Relationship Id="rId9" Type="http://schemas.openxmlformats.org/officeDocument/2006/relationships/image" Target="../media/image98.wm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00.wmf"/><Relationship Id="rId2" Type="http://schemas.openxmlformats.org/officeDocument/2006/relationships/slideLayout" Target="../slideLayouts/slideLayout37.xml"/><Relationship Id="rId1" Type="http://schemas.openxmlformats.org/officeDocument/2006/relationships/vmlDrawing" Target="../drawings/vmlDrawing32.vml"/><Relationship Id="rId6" Type="http://schemas.openxmlformats.org/officeDocument/2006/relationships/oleObject" Target="../embeddings/oleObject54.bin"/><Relationship Id="rId5" Type="http://schemas.openxmlformats.org/officeDocument/2006/relationships/image" Target="../media/image99.wmf"/><Relationship Id="rId4" Type="http://schemas.openxmlformats.org/officeDocument/2006/relationships/oleObject" Target="../embeddings/oleObject53.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标题 1"/>
          <p:cNvSpPr>
            <a:spLocks noGrp="1"/>
          </p:cNvSpPr>
          <p:nvPr>
            <p:ph type="ctrTitle"/>
          </p:nvPr>
        </p:nvSpPr>
        <p:spPr/>
        <p:txBody>
          <a:bodyPr/>
          <a:lstStyle/>
          <a:p>
            <a:pPr algn="ctr" eaLnBrk="1" hangingPunct="1"/>
            <a:r>
              <a:rPr lang="zh-CN" altLang="en-US" sz="7200" b="1" smtClean="0">
                <a:solidFill>
                  <a:srgbClr val="FFFF00"/>
                </a:solidFill>
              </a:rPr>
              <a:t>海洋测绘</a:t>
            </a:r>
          </a:p>
        </p:txBody>
      </p:sp>
      <p:sp>
        <p:nvSpPr>
          <p:cNvPr id="17411" name="副标题 2"/>
          <p:cNvSpPr>
            <a:spLocks noGrp="1"/>
          </p:cNvSpPr>
          <p:nvPr>
            <p:ph type="subTitle" idx="1"/>
          </p:nvPr>
        </p:nvSpPr>
        <p:spPr/>
        <p:txBody>
          <a:bodyPr/>
          <a:lstStyle/>
          <a:p>
            <a:pPr eaLnBrk="1" hangingPunct="1"/>
            <a:r>
              <a:rPr lang="zh-CN" altLang="en-US" sz="3200" b="1" smtClean="0">
                <a:solidFill>
                  <a:srgbClr val="FFFF00"/>
                </a:solidFill>
              </a:rPr>
              <a:t>主讲：郑艳丽</a:t>
            </a:r>
          </a:p>
        </p:txBody>
      </p:sp>
    </p:spTree>
  </p:cSld>
  <p:clrMapOvr>
    <a:masterClrMapping/>
  </p:clrMapOvr>
  <p:transition spd="slow" advTm="1882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tx2"/>
                </a:solidFill>
                <a:latin typeface="华文新魏" panose="02010800040101010101" pitchFamily="2" charset="-122"/>
                <a:ea typeface="华文新魏" panose="02010800040101010101" pitchFamily="2" charset="-122"/>
              </a:rPr>
              <a:t>（三）回声测深</a:t>
            </a:r>
            <a:r>
              <a:rPr lang="zh-CN" altLang="en-US" dirty="0">
                <a:solidFill>
                  <a:schemeClr val="tx2"/>
                </a:solidFill>
                <a:latin typeface="华文新魏" panose="02010800040101010101" pitchFamily="2" charset="-122"/>
                <a:ea typeface="华文新魏" panose="02010800040101010101" pitchFamily="2" charset="-122"/>
              </a:rPr>
              <a:t>改正</a:t>
            </a:r>
            <a:endParaRPr lang="zh-CN" altLang="en-US" dirty="0"/>
          </a:p>
        </p:txBody>
      </p:sp>
      <p:sp>
        <p:nvSpPr>
          <p:cNvPr id="4" name="Rectangle 1029"/>
          <p:cNvSpPr>
            <a:spLocks noChangeArrowheads="1"/>
          </p:cNvSpPr>
          <p:nvPr/>
        </p:nvSpPr>
        <p:spPr bwMode="auto">
          <a:xfrm>
            <a:off x="684213" y="1295400"/>
            <a:ext cx="799306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marL="457200" marR="0" lvl="1" indent="0" algn="l" defTabSz="914400" rtl="0" eaLnBrk="0" fontAlgn="base" latinLnBrk="0" hangingPunct="0">
              <a:lnSpc>
                <a:spcPct val="150000"/>
              </a:lnSpc>
              <a:spcBef>
                <a:spcPct val="50000"/>
              </a:spcBef>
              <a:spcAft>
                <a:spcPct val="0"/>
              </a:spcAft>
              <a:buClrTx/>
              <a:buSzPct val="120000"/>
              <a:buFont typeface="Wingdings 2" pitchFamily="18" charset="2"/>
              <a:buNone/>
              <a:tabLst/>
              <a:defRPr/>
            </a:pPr>
            <a:r>
              <a:rPr kumimoji="0" lang="zh-CN" altLang="en-US"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回声测深仪总改正数：为了求得实际正确的水深而对回声测深仪实测的深度数据施加的改正数。</a:t>
            </a:r>
            <a:endParaRPr lang="en-US" altLang="zh-CN" b="1" dirty="0">
              <a:solidFill>
                <a:srgbClr val="1F497D"/>
              </a:solidFill>
              <a:latin typeface="华文细黑" pitchFamily="2" charset="-122"/>
              <a:ea typeface="华文细黑" pitchFamily="2" charset="-122"/>
            </a:endParaRPr>
          </a:p>
          <a:p>
            <a:pPr marL="457200" marR="0" lvl="1" indent="0" algn="l" defTabSz="914400" rtl="0" eaLnBrk="0" fontAlgn="base" latinLnBrk="0" hangingPunct="0">
              <a:lnSpc>
                <a:spcPct val="150000"/>
              </a:lnSpc>
              <a:spcBef>
                <a:spcPct val="50000"/>
              </a:spcBef>
              <a:spcAft>
                <a:spcPct val="0"/>
              </a:spcAft>
              <a:buClrTx/>
              <a:buSzPct val="120000"/>
              <a:buFont typeface="Wingdings 2" pitchFamily="18" charset="2"/>
              <a:buNone/>
              <a:tabLst/>
              <a:defRPr/>
            </a:pPr>
            <a:r>
              <a:rPr kumimoji="0" lang="en-US" altLang="zh-CN"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1. </a:t>
            </a:r>
            <a:r>
              <a:rPr kumimoji="0" lang="zh-CN" altLang="en-US"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校对</a:t>
            </a:r>
            <a:r>
              <a:rPr kumimoji="0" lang="zh-CN" altLang="en-US" sz="2400" b="1" i="0" u="none" strike="noStrike" kern="1200" cap="none" spc="0" normalizeH="0" baseline="0" noProof="0" dirty="0">
                <a:ln>
                  <a:noFill/>
                </a:ln>
                <a:solidFill>
                  <a:srgbClr val="1F497D"/>
                </a:solidFill>
                <a:effectLst/>
                <a:uLnTx/>
                <a:uFillTx/>
                <a:latin typeface="华文细黑" pitchFamily="2" charset="-122"/>
                <a:ea typeface="华文细黑" pitchFamily="2" charset="-122"/>
                <a:cs typeface="+mn-cs"/>
              </a:rPr>
              <a:t>法</a:t>
            </a:r>
            <a:endParaRPr kumimoji="0" lang="en-US" altLang="zh-CN" sz="2400" b="1" i="0" u="none" strike="noStrike" kern="1200" cap="none" spc="0" normalizeH="0" baseline="0" noProof="0" dirty="0">
              <a:ln>
                <a:noFill/>
              </a:ln>
              <a:solidFill>
                <a:srgbClr val="1F497D"/>
              </a:solidFill>
              <a:effectLst/>
              <a:uLnTx/>
              <a:uFillTx/>
              <a:latin typeface="华文细黑" pitchFamily="2" charset="-122"/>
              <a:ea typeface="华文细黑" pitchFamily="2" charset="-122"/>
              <a:cs typeface="+mn-cs"/>
            </a:endParaRPr>
          </a:p>
          <a:p>
            <a:pPr marL="457200" marR="0" lvl="1" indent="0" algn="l" defTabSz="914400" rtl="0" eaLnBrk="0" fontAlgn="base" latinLnBrk="0" hangingPunct="0">
              <a:lnSpc>
                <a:spcPct val="150000"/>
              </a:lnSpc>
              <a:spcBef>
                <a:spcPct val="50000"/>
              </a:spcBef>
              <a:spcAft>
                <a:spcPct val="0"/>
              </a:spcAft>
              <a:buClrTx/>
              <a:buSzPct val="200000"/>
              <a:buFont typeface="Wingdings 2" pitchFamily="18" charset="2"/>
              <a:buNone/>
              <a:tabLst/>
              <a:defRPr/>
            </a:pPr>
            <a:r>
              <a:rPr kumimoji="0" lang="en-US" altLang="zh-CN" sz="2800" b="0" i="0" u="none" strike="noStrike" kern="1200" cap="none" spc="0" normalizeH="0" baseline="0" noProof="0" dirty="0">
                <a:ln>
                  <a:noFill/>
                </a:ln>
                <a:solidFill>
                  <a:srgbClr val="254061"/>
                </a:solidFill>
                <a:effectLst/>
                <a:uLnTx/>
                <a:uFillTx/>
                <a:latin typeface="华文细黑" pitchFamily="2" charset="-122"/>
                <a:ea typeface="华文细黑" pitchFamily="2" charset="-122"/>
                <a:cs typeface="+mn-cs"/>
              </a:rPr>
              <a:t>	</a:t>
            </a:r>
            <a:r>
              <a:rPr kumimoji="0" lang="zh-CN" altLang="en-US" sz="2400" b="0" i="0" u="none" strike="noStrike" kern="1200" cap="none" spc="0" normalizeH="0" baseline="0" noProof="0" dirty="0">
                <a:ln>
                  <a:noFill/>
                </a:ln>
                <a:solidFill>
                  <a:srgbClr val="FF0000"/>
                </a:solidFill>
                <a:effectLst/>
                <a:uLnTx/>
                <a:uFillTx/>
                <a:latin typeface="华文细黑" pitchFamily="2" charset="-122"/>
                <a:ea typeface="华文细黑" pitchFamily="2" charset="-122"/>
                <a:cs typeface="+mn-cs"/>
              </a:rPr>
              <a:t>浅海区</a:t>
            </a:r>
            <a:r>
              <a:rPr kumimoji="0" lang="zh-CN" altLang="en-US" sz="2400" b="0" i="0" u="none" strike="noStrike" kern="1200" cap="none" spc="0" normalizeH="0" baseline="0" noProof="0" dirty="0">
                <a:ln>
                  <a:noFill/>
                </a:ln>
                <a:solidFill>
                  <a:srgbClr val="254061"/>
                </a:solidFill>
                <a:effectLst/>
                <a:uLnTx/>
                <a:uFillTx/>
                <a:latin typeface="华文细黑" pitchFamily="2" charset="-122"/>
                <a:ea typeface="华文细黑" pitchFamily="2" charset="-122"/>
                <a:cs typeface="+mn-cs"/>
              </a:rPr>
              <a:t>域宜采用校对法求测深仪总改正数</a:t>
            </a:r>
            <a:r>
              <a:rPr kumimoji="0" lang="zh-CN" altLang="en-US" sz="2400" b="0" i="0" u="none" strike="noStrike" kern="1200" cap="none" spc="0" normalizeH="0" baseline="0" noProof="0" dirty="0" smtClean="0">
                <a:ln>
                  <a:noFill/>
                </a:ln>
                <a:solidFill>
                  <a:srgbClr val="254061"/>
                </a:solidFill>
                <a:effectLst/>
                <a:uLnTx/>
                <a:uFillTx/>
                <a:latin typeface="华文细黑" pitchFamily="2" charset="-122"/>
                <a:ea typeface="华文细黑" pitchFamily="2" charset="-122"/>
                <a:cs typeface="+mn-cs"/>
              </a:rPr>
              <a:t>。</a:t>
            </a:r>
            <a:endParaRPr kumimoji="0" lang="en-US" altLang="zh-CN"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endParaRPr>
          </a:p>
          <a:p>
            <a:pPr marL="457200" marR="0" lvl="1" indent="0" algn="l" defTabSz="914400" rtl="0" eaLnBrk="0" fontAlgn="base" latinLnBrk="0" hangingPunct="0">
              <a:lnSpc>
                <a:spcPct val="150000"/>
              </a:lnSpc>
              <a:spcBef>
                <a:spcPct val="50000"/>
              </a:spcBef>
              <a:spcAft>
                <a:spcPct val="0"/>
              </a:spcAft>
              <a:buClrTx/>
              <a:buSzPct val="200000"/>
              <a:buFont typeface="Wingdings 2" pitchFamily="18" charset="2"/>
              <a:buNone/>
              <a:tabLst/>
              <a:defRPr/>
            </a:pPr>
            <a:r>
              <a:rPr kumimoji="0" lang="en-US" altLang="zh-CN"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2. </a:t>
            </a:r>
            <a:r>
              <a:rPr kumimoji="0" lang="zh-CN" altLang="en-US"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水文法</a:t>
            </a:r>
            <a:endParaRPr kumimoji="0" lang="en-US" altLang="zh-CN" sz="24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endParaRPr>
          </a:p>
          <a:p>
            <a:pPr marL="457200" marR="0" lvl="1" indent="0" algn="l" defTabSz="914400" rtl="0" eaLnBrk="0" fontAlgn="base" latinLnBrk="0" hangingPunct="0">
              <a:lnSpc>
                <a:spcPct val="150000"/>
              </a:lnSpc>
              <a:spcBef>
                <a:spcPct val="50000"/>
              </a:spcBef>
              <a:spcAft>
                <a:spcPct val="0"/>
              </a:spcAft>
              <a:buClrTx/>
              <a:buSzPct val="200000"/>
              <a:buFont typeface="Wingdings 2" pitchFamily="18" charset="2"/>
              <a:buNone/>
              <a:tabLst/>
              <a:defRPr/>
            </a:pPr>
            <a:r>
              <a:rPr kumimoji="0" lang="en-US" altLang="zh-CN" sz="2000" b="1" i="0" u="none" strike="noStrike" kern="1200" cap="none" spc="0" normalizeH="0" baseline="0" noProof="0" dirty="0" smtClean="0">
                <a:ln>
                  <a:noFill/>
                </a:ln>
                <a:solidFill>
                  <a:srgbClr val="1F497D"/>
                </a:solidFill>
                <a:effectLst/>
                <a:uLnTx/>
                <a:uFillTx/>
                <a:latin typeface="华文细黑" pitchFamily="2" charset="-122"/>
                <a:ea typeface="华文细黑" pitchFamily="2" charset="-122"/>
                <a:cs typeface="+mn-cs"/>
              </a:rPr>
              <a:t>	</a:t>
            </a:r>
            <a:r>
              <a:rPr kumimoji="0" lang="zh-CN" altLang="en-US" sz="2400" b="0" i="0" u="none" strike="noStrike" kern="1200" cap="none" spc="0" normalizeH="0" baseline="0" noProof="0" dirty="0" smtClean="0">
                <a:ln>
                  <a:noFill/>
                </a:ln>
                <a:solidFill>
                  <a:srgbClr val="254061"/>
                </a:solidFill>
                <a:effectLst/>
                <a:uLnTx/>
                <a:uFillTx/>
                <a:latin typeface="华文细黑" pitchFamily="2" charset="-122"/>
                <a:ea typeface="华文细黑" pitchFamily="2" charset="-122"/>
                <a:cs typeface="+mn-cs"/>
              </a:rPr>
              <a:t>水文资料法适用于</a:t>
            </a:r>
            <a:r>
              <a:rPr kumimoji="0" lang="zh-CN" altLang="en-US" sz="2400" b="0" i="0" u="none" strike="noStrike" kern="1200" cap="none" spc="0" normalizeH="0" baseline="0" noProof="0" dirty="0" smtClean="0">
                <a:ln>
                  <a:noFill/>
                </a:ln>
                <a:solidFill>
                  <a:srgbClr val="FF0000"/>
                </a:solidFill>
                <a:effectLst/>
                <a:uLnTx/>
                <a:uFillTx/>
                <a:latin typeface="华文细黑" pitchFamily="2" charset="-122"/>
                <a:ea typeface="华文细黑" pitchFamily="2" charset="-122"/>
                <a:cs typeface="+mn-cs"/>
              </a:rPr>
              <a:t>大于</a:t>
            </a:r>
            <a:r>
              <a:rPr kumimoji="0" lang="en-US" altLang="zh-CN" sz="2400" b="0" i="0" u="none" strike="noStrike" kern="1200" cap="none" spc="0" normalizeH="0" baseline="0" noProof="0" dirty="0" smtClean="0">
                <a:ln>
                  <a:noFill/>
                </a:ln>
                <a:solidFill>
                  <a:srgbClr val="FF0000"/>
                </a:solidFill>
                <a:effectLst/>
                <a:uLnTx/>
                <a:uFillTx/>
                <a:latin typeface="华文细黑" pitchFamily="2" charset="-122"/>
                <a:ea typeface="华文细黑" pitchFamily="2" charset="-122"/>
                <a:cs typeface="+mn-cs"/>
              </a:rPr>
              <a:t>20m</a:t>
            </a:r>
            <a:r>
              <a:rPr kumimoji="0" lang="zh-CN" altLang="en-US" sz="2400" b="0" i="0" u="none" strike="noStrike" kern="1200" cap="none" spc="0" normalizeH="0" baseline="0" noProof="0" dirty="0" smtClean="0">
                <a:ln>
                  <a:noFill/>
                </a:ln>
                <a:solidFill>
                  <a:srgbClr val="FF0000"/>
                </a:solidFill>
                <a:effectLst/>
                <a:uLnTx/>
                <a:uFillTx/>
                <a:latin typeface="华文细黑" pitchFamily="2" charset="-122"/>
                <a:ea typeface="华文细黑" pitchFamily="2" charset="-122"/>
                <a:cs typeface="+mn-cs"/>
              </a:rPr>
              <a:t>水深</a:t>
            </a:r>
            <a:r>
              <a:rPr kumimoji="0" lang="zh-CN" altLang="en-US" sz="2400" b="0" i="0" u="none" strike="noStrike" kern="1200" cap="none" spc="0" normalizeH="0" baseline="0" noProof="0" dirty="0" smtClean="0">
                <a:ln>
                  <a:noFill/>
                </a:ln>
                <a:solidFill>
                  <a:srgbClr val="254061"/>
                </a:solidFill>
                <a:effectLst/>
                <a:uLnTx/>
                <a:uFillTx/>
                <a:latin typeface="华文细黑" pitchFamily="2" charset="-122"/>
                <a:ea typeface="华文细黑" pitchFamily="2" charset="-122"/>
                <a:cs typeface="+mn-cs"/>
              </a:rPr>
              <a:t>的海区</a:t>
            </a:r>
            <a:endParaRPr kumimoji="0" lang="en-US" altLang="zh-CN" sz="2400" b="0" i="0" u="none" strike="noStrike" kern="1200" cap="none" spc="0" normalizeH="0" baseline="0" noProof="0" dirty="0" smtClean="0">
              <a:ln>
                <a:noFill/>
              </a:ln>
              <a:solidFill>
                <a:srgbClr val="254061"/>
              </a:solidFill>
              <a:effectLst/>
              <a:uLnTx/>
              <a:uFillTx/>
              <a:latin typeface="华文细黑" pitchFamily="2" charset="-122"/>
              <a:ea typeface="华文细黑" pitchFamily="2" charset="-122"/>
              <a:cs typeface="+mn-cs"/>
            </a:endParaRPr>
          </a:p>
        </p:txBody>
      </p:sp>
    </p:spTree>
    <p:extLst>
      <p:ext uri="{BB962C8B-B14F-4D97-AF65-F5344CB8AC3E}">
        <p14:creationId xmlns:p14="http://schemas.microsoft.com/office/powerpoint/2010/main" val="38691934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标题 1"/>
          <p:cNvSpPr>
            <a:spLocks noGrp="1"/>
          </p:cNvSpPr>
          <p:nvPr>
            <p:ph type="ctrTitle"/>
          </p:nvPr>
        </p:nvSpPr>
        <p:spPr/>
        <p:txBody>
          <a:bodyPr/>
          <a:lstStyle/>
          <a:p>
            <a:pPr algn="ctr">
              <a:spcBef>
                <a:spcPct val="50000"/>
              </a:spcBef>
              <a:buSzPct val="200000"/>
              <a:defRPr/>
            </a:pPr>
            <a:r>
              <a:rPr lang="zh-CN" altLang="en-US" dirty="0" smtClean="0"/>
              <a:t>侧扫声纳系统</a:t>
            </a:r>
            <a:endParaRPr lang="zh-CN" altLang="en-US" sz="5600" dirty="0" smtClean="0"/>
          </a:p>
        </p:txBody>
      </p:sp>
    </p:spTree>
    <p:extLst>
      <p:ext uri="{BB962C8B-B14F-4D97-AF65-F5344CB8AC3E}">
        <p14:creationId xmlns:p14="http://schemas.microsoft.com/office/powerpoint/2010/main" val="896489176"/>
      </p:ext>
    </p:extLst>
  </p:cSld>
  <p:clrMapOvr>
    <a:masterClrMapping/>
  </p:clrMapOvr>
  <p:transition spd="slow" advTm="2550"/>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7"/>
          <p:cNvGraphicFramePr>
            <a:graphicFrameLocks noChangeAspect="1"/>
          </p:cNvGraphicFramePr>
          <p:nvPr/>
        </p:nvGraphicFramePr>
        <p:xfrm>
          <a:off x="4860925" y="4292600"/>
          <a:ext cx="4248150" cy="2324100"/>
        </p:xfrm>
        <a:graphic>
          <a:graphicData uri="http://schemas.openxmlformats.org/presentationml/2006/ole">
            <mc:AlternateContent xmlns:mc="http://schemas.openxmlformats.org/markup-compatibility/2006">
              <mc:Choice xmlns:v="urn:schemas-microsoft-com:vml" Requires="v">
                <p:oleObj spid="_x0000_s92181" name="Image" r:id="rId4" imgW="4571429" imgH="2501587" progId="Photoshop.Image.7">
                  <p:embed/>
                </p:oleObj>
              </mc:Choice>
              <mc:Fallback>
                <p:oleObj name="Image" r:id="rId4" imgW="4571429" imgH="2501587" progId="Photoshop.Image.7">
                  <p:embed/>
                  <p:pic>
                    <p:nvPicPr>
                      <p:cNvPr id="2253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925" y="4292600"/>
                        <a:ext cx="424815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1" name="Rectangle 2"/>
          <p:cNvSpPr>
            <a:spLocks noGrp="1" noChangeArrowheads="1"/>
          </p:cNvSpPr>
          <p:nvPr>
            <p:ph type="title"/>
          </p:nvPr>
        </p:nvSpPr>
        <p:spPr>
          <a:xfrm>
            <a:off x="831850" y="114300"/>
            <a:ext cx="7772400" cy="8286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海底地貌探测仪</a:t>
            </a:r>
          </a:p>
        </p:txBody>
      </p:sp>
      <p:sp>
        <p:nvSpPr>
          <p:cNvPr id="22532" name="Rectangle 3"/>
          <p:cNvSpPr>
            <a:spLocks noChangeArrowheads="1"/>
          </p:cNvSpPr>
          <p:nvPr/>
        </p:nvSpPr>
        <p:spPr bwMode="auto">
          <a:xfrm>
            <a:off x="1006475" y="1225550"/>
            <a:ext cx="5026025"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20</a:t>
            </a: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世纪</a:t>
            </a:r>
            <a:r>
              <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60</a:t>
            </a: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年代出现</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简称地貌仪，也叫侧扫声呐或旁扫声呐</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向测量船航向一侧（或）两侧发射倾斜的声波波束，用来探测沿测量船航迹一侧或两侧一定面积海域内的水下障碍物和水底地貌的水声设备。</a:t>
            </a:r>
          </a:p>
        </p:txBody>
      </p:sp>
      <p:pic>
        <p:nvPicPr>
          <p:cNvPr id="2253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07125" y="765175"/>
            <a:ext cx="288925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4" name="Rectangle 6"/>
          <p:cNvSpPr>
            <a:spLocks noChangeArrowheads="1"/>
          </p:cNvSpPr>
          <p:nvPr/>
        </p:nvSpPr>
        <p:spPr bwMode="auto">
          <a:xfrm>
            <a:off x="6588125" y="363538"/>
            <a:ext cx="33734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smtClean="0">
                <a:ln>
                  <a:noFill/>
                </a:ln>
                <a:solidFill>
                  <a:srgbClr val="00339B"/>
                </a:solidFill>
                <a:effectLst/>
                <a:uLnTx/>
                <a:uFillTx/>
                <a:latin typeface="Arial" panose="020B0604020202020204" pitchFamily="34" charset="0"/>
                <a:ea typeface="宋体" panose="02010600030101010101" pitchFamily="2" charset="-122"/>
                <a:cs typeface="+mn-cs"/>
              </a:rPr>
              <a:t>Side Scan Sonar</a:t>
            </a:r>
          </a:p>
        </p:txBody>
      </p:sp>
    </p:spTree>
    <p:extLst>
      <p:ext uri="{BB962C8B-B14F-4D97-AF65-F5344CB8AC3E}">
        <p14:creationId xmlns:p14="http://schemas.microsoft.com/office/powerpoint/2010/main" val="1168856324"/>
      </p:ext>
    </p:extLst>
  </p:cSld>
  <p:clrMapOvr>
    <a:masterClrMapping/>
  </p:clrMapOvr>
  <p:transition>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27088" y="114300"/>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（一）原理概述</a:t>
            </a:r>
          </a:p>
        </p:txBody>
      </p:sp>
      <p:sp>
        <p:nvSpPr>
          <p:cNvPr id="23555" name="Text Box 3"/>
          <p:cNvSpPr txBox="1">
            <a:spLocks noChangeArrowheads="1"/>
          </p:cNvSpPr>
          <p:nvPr/>
        </p:nvSpPr>
        <p:spPr bwMode="auto">
          <a:xfrm>
            <a:off x="850900" y="981075"/>
            <a:ext cx="3505200" cy="57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50000"/>
              </a:lnSpc>
              <a:spcBef>
                <a:spcPct val="30000"/>
              </a:spcBef>
              <a:spcAft>
                <a:spcPct val="0"/>
              </a:spcAft>
              <a:buClr>
                <a:srgbClr val="CC0000"/>
              </a:buClr>
              <a:buSzTx/>
              <a:buFont typeface="Wingdings" panose="05000000000000000000" pitchFamily="2" charset="2"/>
              <a:buChar char="Ø"/>
              <a:tabLst/>
              <a:defRPr/>
            </a:pP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向测量船航向的垂直方向一侧或两侧周期性地发射一个水平开角很小（约</a:t>
            </a:r>
            <a:r>
              <a:rPr kumimoji="0" lang="en-US" altLang="zh-CN"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1.5°-2.5°</a:t>
            </a: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），垂直开角很大（约</a:t>
            </a:r>
            <a:r>
              <a:rPr kumimoji="0" lang="en-US" altLang="zh-CN"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40°</a:t>
            </a: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）的短声波脉冲；</a:t>
            </a:r>
          </a:p>
          <a:p>
            <a:pPr marL="342900" marR="0" lvl="0" indent="-342900" algn="l" defTabSz="914400" rtl="0" eaLnBrk="0" fontAlgn="base" latinLnBrk="0" hangingPunct="0">
              <a:lnSpc>
                <a:spcPct val="150000"/>
              </a:lnSpc>
              <a:spcBef>
                <a:spcPct val="30000"/>
              </a:spcBef>
              <a:spcAft>
                <a:spcPct val="0"/>
              </a:spcAft>
              <a:buClr>
                <a:srgbClr val="CC0000"/>
              </a:buClr>
              <a:buSzTx/>
              <a:buFont typeface="Wingdings" panose="05000000000000000000" pitchFamily="2" charset="2"/>
              <a:buChar char="Ø"/>
              <a:tabLst/>
              <a:defRPr/>
            </a:pP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短声波脉冲到达海底后，根据海底距换能器的</a:t>
            </a:r>
            <a:r>
              <a:rPr kumimoji="0" lang="zh-CN" altLang="en-US" sz="2000" b="0"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远近</a:t>
            </a: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，被不断反射；</a:t>
            </a:r>
          </a:p>
          <a:p>
            <a:pPr marL="342900" marR="0" lvl="0" indent="-342900" algn="l" defTabSz="914400" rtl="0" eaLnBrk="0" fontAlgn="base" latinLnBrk="0" hangingPunct="0">
              <a:lnSpc>
                <a:spcPct val="150000"/>
              </a:lnSpc>
              <a:spcBef>
                <a:spcPct val="30000"/>
              </a:spcBef>
              <a:spcAft>
                <a:spcPct val="0"/>
              </a:spcAft>
              <a:buClr>
                <a:srgbClr val="CC0000"/>
              </a:buClr>
              <a:buSzTx/>
              <a:buFont typeface="Wingdings" panose="05000000000000000000" pitchFamily="2" charset="2"/>
              <a:buChar char="Ø"/>
              <a:tabLst/>
              <a:defRPr/>
            </a:pPr>
            <a:r>
              <a:rPr kumimoji="0" lang="zh-CN" altLang="en-US" sz="2000" b="0"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按反射信号的强弱程度，记录点不同灰度大小在记录纸上。</a:t>
            </a:r>
          </a:p>
        </p:txBody>
      </p:sp>
      <p:graphicFrame>
        <p:nvGraphicFramePr>
          <p:cNvPr id="23556" name="Object 5"/>
          <p:cNvGraphicFramePr>
            <a:graphicFrameLocks noChangeAspect="1"/>
          </p:cNvGraphicFramePr>
          <p:nvPr/>
        </p:nvGraphicFramePr>
        <p:xfrm>
          <a:off x="4283075" y="890588"/>
          <a:ext cx="4708525" cy="5562600"/>
        </p:xfrm>
        <a:graphic>
          <a:graphicData uri="http://schemas.openxmlformats.org/presentationml/2006/ole">
            <mc:AlternateContent xmlns:mc="http://schemas.openxmlformats.org/markup-compatibility/2006">
              <mc:Choice xmlns:v="urn:schemas-microsoft-com:vml" Requires="v">
                <p:oleObj spid="_x0000_s93205" name="Image" r:id="rId4" imgW="4063492" imgH="4800000" progId="Photoshop.Image.7">
                  <p:embed/>
                </p:oleObj>
              </mc:Choice>
              <mc:Fallback>
                <p:oleObj name="Image" r:id="rId4" imgW="4063492" imgH="4800000" progId="Photoshop.Image.7">
                  <p:embed/>
                  <p:pic>
                    <p:nvPicPr>
                      <p:cNvPr id="2355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075" y="890588"/>
                        <a:ext cx="4708525" cy="5562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508E7F8-C2B5-4C69-8ECF-1D2B6F0803D5}"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102</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729676061"/>
      </p:ext>
    </p:extLst>
  </p:cSld>
  <p:clrMapOvr>
    <a:masterClrMapping/>
  </p:clrMapOvr>
  <p:transition>
    <p:rand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00" y="1052513"/>
            <a:ext cx="4624388" cy="233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9" name="Rectangle 1026"/>
          <p:cNvSpPr>
            <a:spLocks noGrp="1" noChangeArrowheads="1"/>
          </p:cNvSpPr>
          <p:nvPr>
            <p:ph type="title"/>
          </p:nvPr>
        </p:nvSpPr>
        <p:spPr>
          <a:xfrm>
            <a:off x="971550" y="188913"/>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回波</a:t>
            </a:r>
          </a:p>
        </p:txBody>
      </p:sp>
      <p:sp>
        <p:nvSpPr>
          <p:cNvPr id="24580" name="Text Box 1028"/>
          <p:cNvSpPr txBox="1">
            <a:spLocks noChangeArrowheads="1"/>
          </p:cNvSpPr>
          <p:nvPr/>
        </p:nvSpPr>
        <p:spPr bwMode="auto">
          <a:xfrm>
            <a:off x="4692650" y="1395413"/>
            <a:ext cx="4559300" cy="5114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50000"/>
              </a:lnSpc>
              <a:spcBef>
                <a:spcPts val="1200"/>
              </a:spcBef>
              <a:spcAft>
                <a:spcPct val="0"/>
              </a:spcAft>
              <a:buClr>
                <a:srgbClr val="CC0000"/>
              </a:buClr>
              <a:buSzTx/>
              <a:buFont typeface="Wingdings" panose="05000000000000000000" pitchFamily="2" charset="2"/>
              <a:buChar char="Ø"/>
              <a:tabLst/>
              <a:defRPr/>
            </a:pPr>
            <a:r>
              <a:rPr kumimoji="0" lang="zh-CN" altLang="en-US" sz="2000" b="1"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一次声脉冲发射过程中，各点回波由记录器</a:t>
            </a:r>
            <a:r>
              <a:rPr kumimoji="0" lang="zh-CN" altLang="en-US" sz="20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按先后次序通过记录针运行的距离刻画在记录纸上</a:t>
            </a:r>
            <a:r>
              <a:rPr kumimoji="0" lang="zh-CN" altLang="en-US" sz="2000" b="1"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a:t>
            </a:r>
          </a:p>
          <a:p>
            <a:pPr marL="342900" marR="0" lvl="0" indent="-342900" algn="l" defTabSz="914400" rtl="0" eaLnBrk="0" fontAlgn="base" latinLnBrk="0" hangingPunct="0">
              <a:lnSpc>
                <a:spcPct val="150000"/>
              </a:lnSpc>
              <a:spcBef>
                <a:spcPts val="1200"/>
              </a:spcBef>
              <a:spcAft>
                <a:spcPct val="0"/>
              </a:spcAft>
              <a:buClr>
                <a:srgbClr val="CC0000"/>
              </a:buClr>
              <a:buSzTx/>
              <a:buFont typeface="Wingdings" panose="05000000000000000000" pitchFamily="2" charset="2"/>
              <a:buChar char="Ø"/>
              <a:tabLst/>
              <a:defRPr/>
            </a:pPr>
            <a:r>
              <a:rPr kumimoji="0" lang="zh-CN" altLang="en-US" sz="2000" b="1" i="0" u="none" strike="noStrike" kern="1200" cap="none" spc="0" normalizeH="0" baseline="0" noProof="0" dirty="0" smtClean="0">
                <a:ln>
                  <a:noFill/>
                </a:ln>
                <a:solidFill>
                  <a:srgbClr val="254061"/>
                </a:solidFill>
                <a:effectLst/>
                <a:uLnTx/>
                <a:uFillTx/>
                <a:latin typeface="Calibri" panose="020F0502020204030204" pitchFamily="34" charset="0"/>
                <a:ea typeface="宋体" panose="02010600030101010101" pitchFamily="2" charset="-122"/>
                <a:cs typeface="+mn-cs"/>
              </a:rPr>
              <a:t>由于海底的凹凸不平，使得海底目标有的地方被声波照射，有的地方没有被声波照射，反映到记录纸上就是有的地方是黑色，有的地方为白色</a:t>
            </a:r>
          </a:p>
          <a:p>
            <a:pPr marL="342900" marR="0" lvl="0" indent="-342900" algn="l" defTabSz="914400" rtl="0" eaLnBrk="0" fontAlgn="base" latinLnBrk="0" hangingPunct="0">
              <a:lnSpc>
                <a:spcPct val="150000"/>
              </a:lnSpc>
              <a:spcBef>
                <a:spcPts val="1200"/>
              </a:spcBef>
              <a:spcAft>
                <a:spcPct val="0"/>
              </a:spcAft>
              <a:buClr>
                <a:srgbClr val="CC0000"/>
              </a:buClr>
              <a:buSzTx/>
              <a:buFont typeface="Wingdings" panose="05000000000000000000" pitchFamily="2" charset="2"/>
              <a:buChar char="Ø"/>
              <a:tabLst/>
              <a:defRPr/>
            </a:pPr>
            <a:r>
              <a:rPr kumimoji="0" lang="zh-CN" altLang="en-US" sz="2000" b="1"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时间增益、自动增益控制电路补偿</a:t>
            </a:r>
            <a:endParaRPr kumimoji="0" lang="en-US" altLang="zh-CN" sz="2000" b="1"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endParaRPr>
          </a:p>
          <a:p>
            <a:pPr marL="342900" marR="0" lvl="0" indent="-342900" algn="l" defTabSz="914400" rtl="0" eaLnBrk="0" fontAlgn="base" latinLnBrk="0" hangingPunct="0">
              <a:lnSpc>
                <a:spcPct val="150000"/>
              </a:lnSpc>
              <a:spcBef>
                <a:spcPts val="1200"/>
              </a:spcBef>
              <a:spcAft>
                <a:spcPct val="0"/>
              </a:spcAft>
              <a:buClr>
                <a:srgbClr val="CC0000"/>
              </a:buClr>
              <a:buSzTx/>
              <a:buFont typeface="Wingdings" panose="05000000000000000000" pitchFamily="2" charset="2"/>
              <a:buChar char="Ø"/>
              <a:tabLst/>
              <a:defRPr/>
            </a:pPr>
            <a:r>
              <a:rPr kumimoji="0" lang="zh-CN" altLang="en-US" sz="2000" b="1" i="0" u="none" strike="noStrike" kern="1200" cap="none" spc="0" normalizeH="0" baseline="0" noProof="0" dirty="0" smtClean="0">
                <a:ln>
                  <a:noFill/>
                </a:ln>
                <a:solidFill>
                  <a:srgbClr val="000000"/>
                </a:solidFill>
                <a:effectLst/>
                <a:uLnTx/>
                <a:uFillTx/>
                <a:latin typeface="华文细黑" panose="02010600040101010101" pitchFamily="2" charset="-122"/>
                <a:ea typeface="华文细黑" panose="02010600040101010101" pitchFamily="2" charset="-122"/>
                <a:cs typeface="+mn-cs"/>
              </a:rPr>
              <a:t>回波强弱用色度表示；</a:t>
            </a:r>
          </a:p>
        </p:txBody>
      </p:sp>
      <p:sp>
        <p:nvSpPr>
          <p:cNvPr id="24581"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D1AA150-3FF3-4C45-B5A6-90A72A66DCC7}"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103</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24582" name="Picture 3" descr="扫描0004a"/>
          <p:cNvPicPr>
            <a:picLocks noChangeAspect="1" noChangeArrowheads="1"/>
          </p:cNvPicPr>
          <p:nvPr/>
        </p:nvPicPr>
        <p:blipFill>
          <a:blip r:embed="rId4">
            <a:extLst>
              <a:ext uri="{28A0092B-C50C-407E-A947-70E740481C1C}">
                <a14:useLocalDpi xmlns:a14="http://schemas.microsoft.com/office/drawing/2010/main" val="0"/>
              </a:ext>
            </a:extLst>
          </a:blip>
          <a:srcRect b="16656"/>
          <a:stretch>
            <a:fillRect/>
          </a:stretch>
        </p:blipFill>
        <p:spPr bwMode="auto">
          <a:xfrm>
            <a:off x="684213" y="4049713"/>
            <a:ext cx="4008437" cy="27432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4504608"/>
      </p:ext>
    </p:extLst>
  </p:cSld>
  <p:clrMapOvr>
    <a:masterClrMapping/>
  </p:clrMapOvr>
  <p:transition>
    <p:rand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3" descr="扫描000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938" y="962025"/>
            <a:ext cx="7200900" cy="591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a:xfrm>
            <a:off x="755650"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局部隆起回波记录</a:t>
            </a:r>
          </a:p>
        </p:txBody>
      </p:sp>
      <p:sp>
        <p:nvSpPr>
          <p:cNvPr id="25604"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2534839-02C5-4DCB-9108-0849E12DFFE4}"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104</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25605" name="矩形 1"/>
          <p:cNvSpPr>
            <a:spLocks noChangeArrowheads="1"/>
          </p:cNvSpPr>
          <p:nvPr/>
        </p:nvSpPr>
        <p:spPr bwMode="auto">
          <a:xfrm>
            <a:off x="8351838" y="2997200"/>
            <a:ext cx="215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t>声波的掠射角增大</a:t>
            </a:r>
          </a:p>
        </p:txBody>
      </p:sp>
    </p:spTree>
    <p:extLst>
      <p:ext uri="{BB962C8B-B14F-4D97-AF65-F5344CB8AC3E}">
        <p14:creationId xmlns:p14="http://schemas.microsoft.com/office/powerpoint/2010/main" val="2847111419"/>
      </p:ext>
    </p:extLst>
  </p:cSld>
  <p:clrMapOvr>
    <a:masterClrMapping/>
  </p:clrMapOvr>
  <p:transition>
    <p:rand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descr="扫描0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81075"/>
            <a:ext cx="79248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a:xfrm>
            <a:off x="827088" y="120650"/>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局部凹陷回波记录</a:t>
            </a:r>
          </a:p>
        </p:txBody>
      </p:sp>
      <p:sp>
        <p:nvSpPr>
          <p:cNvPr id="26628"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0A28C5B-2570-44FB-A229-B3ECD4311C87}"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105</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0660423"/>
      </p:ext>
    </p:extLst>
  </p:cSld>
  <p:clrMapOvr>
    <a:masterClrMapping/>
  </p:clrMapOvr>
  <p:transition>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z="4400" smtClean="0">
                <a:ea typeface="华文新魏" panose="02010800040101010101" pitchFamily="2" charset="-122"/>
              </a:rPr>
              <a:t>（二）侧扫声呐系统</a:t>
            </a:r>
          </a:p>
        </p:txBody>
      </p:sp>
      <p:sp>
        <p:nvSpPr>
          <p:cNvPr id="28675" name="内容占位符 2"/>
          <p:cNvSpPr>
            <a:spLocks noGrp="1"/>
          </p:cNvSpPr>
          <p:nvPr>
            <p:ph idx="1"/>
          </p:nvPr>
        </p:nvSpPr>
        <p:spPr>
          <a:xfrm>
            <a:off x="900113" y="1052513"/>
            <a:ext cx="7993062" cy="5545137"/>
          </a:xfrm>
        </p:spPr>
        <p:txBody>
          <a:bodyPr/>
          <a:lstStyle/>
          <a:p>
            <a:pPr>
              <a:lnSpc>
                <a:spcPct val="150000"/>
              </a:lnSpc>
            </a:pPr>
            <a:r>
              <a:rPr lang="zh-CN" altLang="en-US" smtClean="0"/>
              <a:t>船载子系统</a:t>
            </a:r>
            <a:endParaRPr lang="en-US" altLang="zh-CN" smtClean="0"/>
          </a:p>
          <a:p>
            <a:pPr>
              <a:lnSpc>
                <a:spcPct val="150000"/>
              </a:lnSpc>
            </a:pPr>
            <a:r>
              <a:rPr lang="zh-CN" altLang="en-US" smtClean="0"/>
              <a:t>拖鱼子系统</a:t>
            </a:r>
            <a:endParaRPr lang="en-US" altLang="zh-CN" smtClean="0"/>
          </a:p>
          <a:p>
            <a:pPr lvl="1">
              <a:lnSpc>
                <a:spcPct val="150000"/>
              </a:lnSpc>
            </a:pPr>
            <a:r>
              <a:rPr lang="zh-CN" altLang="en-US" smtClean="0"/>
              <a:t>单侧</a:t>
            </a:r>
            <a:endParaRPr lang="en-US" altLang="zh-CN" smtClean="0"/>
          </a:p>
          <a:p>
            <a:pPr lvl="1">
              <a:lnSpc>
                <a:spcPct val="150000"/>
              </a:lnSpc>
            </a:pPr>
            <a:r>
              <a:rPr lang="zh-CN" altLang="en-US" smtClean="0"/>
              <a:t>双侧</a:t>
            </a:r>
            <a:endParaRPr lang="en-US" altLang="zh-CN" smtClean="0"/>
          </a:p>
          <a:p>
            <a:pPr>
              <a:lnSpc>
                <a:spcPct val="150000"/>
              </a:lnSpc>
            </a:pPr>
            <a:r>
              <a:rPr lang="zh-CN" altLang="en-US" smtClean="0"/>
              <a:t>拖拽系统</a:t>
            </a:r>
          </a:p>
        </p:txBody>
      </p:sp>
      <p:pic>
        <p:nvPicPr>
          <p:cNvPr id="286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708275"/>
            <a:ext cx="5132388"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1711027"/>
      </p:ext>
    </p:extLst>
  </p:cSld>
  <p:clrMapOvr>
    <a:masterClrMapping/>
  </p:clrMapOvr>
  <p:transition>
    <p:rand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5213" y="2590800"/>
            <a:ext cx="2819400" cy="256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699" name="Rectangle 3"/>
          <p:cNvSpPr>
            <a:spLocks noGrp="1" noChangeArrowheads="1"/>
          </p:cNvSpPr>
          <p:nvPr>
            <p:ph type="title"/>
          </p:nvPr>
        </p:nvSpPr>
        <p:spPr>
          <a:xfrm>
            <a:off x="900113"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特点</a:t>
            </a:r>
          </a:p>
        </p:txBody>
      </p:sp>
      <p:sp>
        <p:nvSpPr>
          <p:cNvPr id="29700" name="Rectangle 4"/>
          <p:cNvSpPr>
            <a:spLocks noChangeArrowheads="1"/>
          </p:cNvSpPr>
          <p:nvPr/>
        </p:nvSpPr>
        <p:spPr bwMode="auto">
          <a:xfrm>
            <a:off x="900113" y="1271588"/>
            <a:ext cx="5100637" cy="4894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000000"/>
                </a:solidFill>
                <a:effectLst/>
                <a:uLnTx/>
                <a:uFillTx/>
                <a:latin typeface="宋体" panose="02010600030101010101" pitchFamily="2" charset="-122"/>
                <a:ea typeface="华文细黑" panose="02010600040101010101" pitchFamily="2" charset="-122"/>
                <a:cs typeface="+mn-cs"/>
              </a:rPr>
              <a:t>可以观察出水底地貌的变化，有没有碍航物和水底沉积物等。</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000000"/>
                </a:solidFill>
                <a:effectLst/>
                <a:uLnTx/>
                <a:uFillTx/>
                <a:latin typeface="宋体" panose="02010600030101010101" pitchFamily="2" charset="-122"/>
                <a:ea typeface="华文细黑" panose="02010600040101010101" pitchFamily="2" charset="-122"/>
                <a:cs typeface="+mn-cs"/>
              </a:rPr>
              <a:t>侧扫声呐只能观察水底地貌的变化，对水下物体的大小、深度只能凭经验和记录信号粗略计算得出。</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000000"/>
                </a:solidFill>
                <a:effectLst/>
                <a:uLnTx/>
                <a:uFillTx/>
                <a:latin typeface="宋体" panose="02010600030101010101" pitchFamily="2" charset="-122"/>
                <a:ea typeface="华文细黑" panose="02010600040101010101" pitchFamily="2" charset="-122"/>
                <a:cs typeface="+mn-cs"/>
              </a:rPr>
              <a:t>要想详细探测还得借助于潜水员潜摸、单波束测深仪、多波束测深仪探测等其它办法。</a:t>
            </a:r>
          </a:p>
        </p:txBody>
      </p:sp>
      <p:sp>
        <p:nvSpPr>
          <p:cNvPr id="29701"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28FC913-2549-4EDF-B55A-565078161D2E}"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107</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0793011"/>
      </p:ext>
    </p:extLst>
  </p:cSld>
  <p:clrMapOvr>
    <a:masterClrMapping/>
  </p:clrMapOvr>
  <p:transition>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00113"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地貌探测</a:t>
            </a:r>
          </a:p>
        </p:txBody>
      </p:sp>
      <p:sp>
        <p:nvSpPr>
          <p:cNvPr id="30723"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16B34EF-7C0F-4A60-A86C-681CE0DD1C7A}"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108</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1063625"/>
            <a:ext cx="4943475" cy="560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6940229"/>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a:xfrm>
            <a:off x="831850" y="182563"/>
            <a:ext cx="7772400" cy="6540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mtClean="0">
                <a:ea typeface="华文新魏" panose="02010800040101010101" pitchFamily="2" charset="-122"/>
              </a:rPr>
              <a:t>1. </a:t>
            </a:r>
            <a:r>
              <a:rPr lang="zh-CN" altLang="en-US" smtClean="0">
                <a:ea typeface="华文新魏" panose="02010800040101010101" pitchFamily="2" charset="-122"/>
              </a:rPr>
              <a:t>校对法求总改正</a:t>
            </a:r>
          </a:p>
        </p:txBody>
      </p:sp>
      <p:graphicFrame>
        <p:nvGraphicFramePr>
          <p:cNvPr id="55299" name="Object 1028"/>
          <p:cNvGraphicFramePr>
            <a:graphicFrameLocks noChangeAspect="1"/>
          </p:cNvGraphicFramePr>
          <p:nvPr>
            <p:extLst>
              <p:ext uri="{D42A27DB-BD31-4B8C-83A1-F6EECF244321}">
                <p14:modId xmlns:p14="http://schemas.microsoft.com/office/powerpoint/2010/main" val="144714168"/>
              </p:ext>
            </p:extLst>
          </p:nvPr>
        </p:nvGraphicFramePr>
        <p:xfrm>
          <a:off x="3203848" y="3501008"/>
          <a:ext cx="2743200" cy="714375"/>
        </p:xfrm>
        <a:graphic>
          <a:graphicData uri="http://schemas.openxmlformats.org/presentationml/2006/ole">
            <mc:AlternateContent xmlns:mc="http://schemas.openxmlformats.org/markup-compatibility/2006">
              <mc:Choice xmlns:v="urn:schemas-microsoft-com:vml" Requires="v">
                <p:oleObj spid="_x0000_s94232" name="Equation" r:id="rId3" imgW="876300" imgH="228600" progId="Equation.3">
                  <p:embed/>
                </p:oleObj>
              </mc:Choice>
              <mc:Fallback>
                <p:oleObj name="Equation" r:id="rId3" imgW="876300" imgH="228600" progId="Equation.3">
                  <p:embed/>
                  <p:pic>
                    <p:nvPicPr>
                      <p:cNvPr id="55299"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501008"/>
                        <a:ext cx="2743200"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0" name="Rectangle 1029"/>
          <p:cNvSpPr>
            <a:spLocks noChangeArrowheads="1"/>
          </p:cNvSpPr>
          <p:nvPr/>
        </p:nvSpPr>
        <p:spPr bwMode="auto">
          <a:xfrm>
            <a:off x="900113" y="1270000"/>
            <a:ext cx="799306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用检查板、水听器等置于</a:t>
            </a:r>
            <a:r>
              <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换能器的下方一定</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深度</a:t>
            </a:r>
            <a:r>
              <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H</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处，与</a:t>
            </a:r>
            <a:r>
              <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测深仪在当时</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当地的实测深度</a:t>
            </a:r>
            <a:r>
              <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H</a:t>
            </a:r>
            <a:r>
              <a:rPr kumimoji="0" lang="en-US" altLang="zh-CN" sz="2400" b="1" i="0" u="none" strike="noStrike" kern="1200" cap="none" spc="0" normalizeH="0" baseline="-2500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S</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作</a:t>
            </a:r>
            <a:r>
              <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比较。</a:t>
            </a:r>
            <a:endParaRPr kumimoji="0" lang="en-US" altLang="zh-CN"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endPar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5530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EED2BD0-DB56-4E12-AE21-33CBD5694B40}"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9" name="文本框 8"/>
          <p:cNvSpPr txBox="1">
            <a:spLocks noRot="1" noChangeAspect="1" noMove="1" noResize="1" noEditPoints="1" noAdjustHandles="1" noChangeArrowheads="1" noChangeShapeType="1" noTextEdit="1"/>
          </p:cNvSpPr>
          <p:nvPr/>
        </p:nvSpPr>
        <p:spPr>
          <a:xfrm>
            <a:off x="5003800" y="4797152"/>
            <a:ext cx="2808312" cy="553998"/>
          </a:xfrm>
          <a:prstGeom prst="rect">
            <a:avLst/>
          </a:prstGeom>
          <a:blipFill rotWithShape="0">
            <a:blip r:embed="rId5"/>
            <a:stretch>
              <a:fillRect t="-25275" r="-434" b="-48352"/>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noFill/>
                <a:effectLst/>
                <a:uLnTx/>
                <a:uFillTx/>
                <a:latin typeface="Calibri" panose="020F0502020204030204" pitchFamily="34" charset="0"/>
                <a:ea typeface="宋体" panose="02010600030101010101" pitchFamily="2" charset="-122"/>
                <a:cs typeface="+mn-cs"/>
              </a:rPr>
              <a:t> </a:t>
            </a:r>
          </a:p>
        </p:txBody>
      </p:sp>
    </p:spTree>
    <p:extLst>
      <p:ext uri="{BB962C8B-B14F-4D97-AF65-F5344CB8AC3E}">
        <p14:creationId xmlns:p14="http://schemas.microsoft.com/office/powerpoint/2010/main" val="3730277365"/>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1763713" y="2133600"/>
            <a:ext cx="25146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14350" indent="-5143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514350" marR="0" lvl="0" indent="-514350" algn="l" defTabSz="914400" rtl="0" eaLnBrk="0" fontAlgn="base" latinLnBrk="0" hangingPunct="0">
              <a:lnSpc>
                <a:spcPct val="100000"/>
              </a:lnSpc>
              <a:spcBef>
                <a:spcPct val="50000"/>
              </a:spcBef>
              <a:spcAft>
                <a:spcPct val="0"/>
              </a:spcAft>
              <a:buClrTx/>
              <a:buSzPct val="120000"/>
              <a:buFontTx/>
              <a:buAutoNum type="circleNumDbPlain"/>
              <a:tabLst/>
              <a:defRPr/>
            </a:pPr>
            <a:r>
              <a:rPr kumimoji="0" lang="zh-CN" altLang="en-US" sz="28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吃水改正</a:t>
            </a:r>
          </a:p>
          <a:p>
            <a:pPr marL="514350" marR="0" lvl="0" indent="-514350" algn="l" defTabSz="914400" rtl="0" eaLnBrk="0" fontAlgn="base" latinLnBrk="0" hangingPunct="0">
              <a:lnSpc>
                <a:spcPct val="100000"/>
              </a:lnSpc>
              <a:spcBef>
                <a:spcPct val="50000"/>
              </a:spcBef>
              <a:spcAft>
                <a:spcPct val="0"/>
              </a:spcAft>
              <a:buClrTx/>
              <a:buSzPct val="120000"/>
              <a:buFontTx/>
              <a:buAutoNum type="circleNumDbPlain"/>
              <a:tabLst/>
              <a:defRPr/>
            </a:pPr>
            <a:r>
              <a:rPr kumimoji="0" lang="zh-CN" altLang="en-US" sz="28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转速改正</a:t>
            </a:r>
          </a:p>
          <a:p>
            <a:pPr marL="514350" marR="0" lvl="0" indent="-514350" algn="l" defTabSz="914400" rtl="0" eaLnBrk="0" fontAlgn="base" latinLnBrk="0" hangingPunct="0">
              <a:lnSpc>
                <a:spcPct val="100000"/>
              </a:lnSpc>
              <a:spcBef>
                <a:spcPct val="50000"/>
              </a:spcBef>
              <a:spcAft>
                <a:spcPct val="0"/>
              </a:spcAft>
              <a:buClrTx/>
              <a:buSzPct val="120000"/>
              <a:buFontTx/>
              <a:buAutoNum type="circleNumDbPlain"/>
              <a:tabLst/>
              <a:defRPr/>
            </a:pPr>
            <a:r>
              <a:rPr kumimoji="0" lang="zh-CN" altLang="en-US" sz="28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声速改正</a:t>
            </a:r>
          </a:p>
        </p:txBody>
      </p:sp>
      <p:graphicFrame>
        <p:nvGraphicFramePr>
          <p:cNvPr id="56323" name="Object 5"/>
          <p:cNvGraphicFramePr>
            <a:graphicFrameLocks noChangeAspect="1"/>
          </p:cNvGraphicFramePr>
          <p:nvPr/>
        </p:nvGraphicFramePr>
        <p:xfrm>
          <a:off x="2317750" y="4876800"/>
          <a:ext cx="3962400" cy="598488"/>
        </p:xfrm>
        <a:graphic>
          <a:graphicData uri="http://schemas.openxmlformats.org/presentationml/2006/ole">
            <mc:AlternateContent xmlns:mc="http://schemas.openxmlformats.org/markup-compatibility/2006">
              <mc:Choice xmlns:v="urn:schemas-microsoft-com:vml" Requires="v">
                <p:oleObj spid="_x0000_s95251" name="公式" r:id="rId3" imgW="1511300" imgH="228600" progId="Equation.3">
                  <p:embed/>
                </p:oleObj>
              </mc:Choice>
              <mc:Fallback>
                <p:oleObj name="公式" r:id="rId3" imgW="1511300" imgH="228600" progId="Equation.3">
                  <p:embed/>
                  <p:pic>
                    <p:nvPicPr>
                      <p:cNvPr id="5632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7750" y="4876800"/>
                        <a:ext cx="3962400"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4" name="AutoShape 6"/>
          <p:cNvSpPr>
            <a:spLocks/>
          </p:cNvSpPr>
          <p:nvPr/>
        </p:nvSpPr>
        <p:spPr bwMode="auto">
          <a:xfrm>
            <a:off x="4343400" y="1905000"/>
            <a:ext cx="685800" cy="2133600"/>
          </a:xfrm>
          <a:prstGeom prst="rightBrace">
            <a:avLst>
              <a:gd name="adj1" fmla="val 25926"/>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6325" name="Rectangle 7"/>
          <p:cNvSpPr>
            <a:spLocks noChangeArrowheads="1"/>
          </p:cNvSpPr>
          <p:nvPr/>
        </p:nvSpPr>
        <p:spPr bwMode="auto">
          <a:xfrm>
            <a:off x="5181600" y="2743200"/>
            <a:ext cx="2660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Calibri" panose="020F0502020204030204" pitchFamily="34" charset="0"/>
                <a:ea typeface="华文新魏" panose="02010800040101010101" pitchFamily="2" charset="-122"/>
                <a:cs typeface="+mn-cs"/>
              </a:rPr>
              <a:t>测深仪总改正数</a:t>
            </a:r>
          </a:p>
        </p:txBody>
      </p:sp>
      <p:sp>
        <p:nvSpPr>
          <p:cNvPr id="3" name="标题 2"/>
          <p:cNvSpPr>
            <a:spLocks noGrp="1"/>
          </p:cNvSpPr>
          <p:nvPr>
            <p:ph type="title"/>
          </p:nvPr>
        </p:nvSpPr>
        <p:spPr>
          <a:xfrm>
            <a:off x="930275" y="260350"/>
            <a:ext cx="7313613" cy="576263"/>
          </a:xfrm>
        </p:spPr>
        <p:txBody>
          <a:bodyPr/>
          <a:lstStyle/>
          <a:p>
            <a:pPr lvl="1">
              <a:defRPr/>
            </a:pPr>
            <a:r>
              <a:rPr lang="en-US" altLang="zh-CN" kern="1200" dirty="0">
                <a:latin typeface="+mj-lt"/>
                <a:ea typeface="华文新魏" pitchFamily="2" charset="-122"/>
                <a:cs typeface="+mj-cs"/>
              </a:rPr>
              <a:t>2. </a:t>
            </a:r>
            <a:r>
              <a:rPr lang="zh-CN" altLang="en-US" kern="1200" dirty="0">
                <a:latin typeface="+mj-lt"/>
                <a:ea typeface="华文新魏" pitchFamily="2" charset="-122"/>
                <a:cs typeface="+mj-cs"/>
              </a:rPr>
              <a:t>水文法</a:t>
            </a:r>
          </a:p>
        </p:txBody>
      </p:sp>
    </p:spTree>
    <p:extLst>
      <p:ext uri="{BB962C8B-B14F-4D97-AF65-F5344CB8AC3E}">
        <p14:creationId xmlns:p14="http://schemas.microsoft.com/office/powerpoint/2010/main" val="2326147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31850" y="260350"/>
            <a:ext cx="7772400" cy="504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742950" indent="-742950">
              <a:buFontTx/>
              <a:buAutoNum type="circleNumDbPlain"/>
            </a:pPr>
            <a:r>
              <a:rPr lang="zh-CN" altLang="en-US" sz="3600" smtClean="0">
                <a:ea typeface="华文新魏" panose="02010800040101010101" pitchFamily="2" charset="-122"/>
              </a:rPr>
              <a:t>吃水改正</a:t>
            </a:r>
          </a:p>
        </p:txBody>
      </p:sp>
      <p:sp>
        <p:nvSpPr>
          <p:cNvPr id="57347" name="Rectangle 4"/>
          <p:cNvSpPr>
            <a:spLocks noChangeArrowheads="1"/>
          </p:cNvSpPr>
          <p:nvPr/>
        </p:nvSpPr>
        <p:spPr bwMode="auto">
          <a:xfrm>
            <a:off x="1042988" y="4062413"/>
            <a:ext cx="6796087"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8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由水面至换能器底面的垂直距离称为换能器吃水改正数         。</a:t>
            </a:r>
          </a:p>
        </p:txBody>
      </p:sp>
      <p:graphicFrame>
        <p:nvGraphicFramePr>
          <p:cNvPr id="57348" name="对象 1"/>
          <p:cNvGraphicFramePr>
            <a:graphicFrameLocks noChangeAspect="1"/>
          </p:cNvGraphicFramePr>
          <p:nvPr/>
        </p:nvGraphicFramePr>
        <p:xfrm>
          <a:off x="4122738" y="4891088"/>
          <a:ext cx="584200" cy="482600"/>
        </p:xfrm>
        <a:graphic>
          <a:graphicData uri="http://schemas.openxmlformats.org/presentationml/2006/ole">
            <mc:AlternateContent xmlns:mc="http://schemas.openxmlformats.org/markup-compatibility/2006">
              <mc:Choice xmlns:v="urn:schemas-microsoft-com:vml" Requires="v">
                <p:oleObj spid="_x0000_s96275" name="Equation" r:id="rId3" imgW="291973" imgH="241195" progId="Equation.DSMT4">
                  <p:embed/>
                </p:oleObj>
              </mc:Choice>
              <mc:Fallback>
                <p:oleObj name="Equation" r:id="rId3" imgW="291973" imgH="241195" progId="Equation.DSMT4">
                  <p:embed/>
                  <p:pic>
                    <p:nvPicPr>
                      <p:cNvPr id="57348"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738" y="4891088"/>
                        <a:ext cx="584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49" name="Rectangle 4"/>
          <p:cNvSpPr>
            <a:spLocks noChangeArrowheads="1"/>
          </p:cNvSpPr>
          <p:nvPr/>
        </p:nvSpPr>
        <p:spPr bwMode="auto">
          <a:xfrm>
            <a:off x="1016000" y="1341438"/>
            <a:ext cx="6796088" cy="214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8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测深仪换能器有两种安装方式：</a:t>
            </a:r>
            <a:endParaRPr kumimoji="0" lang="en-US" altLang="zh-CN" sz="28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742950" marR="0" lvl="1" indent="-28575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固定式安装</a:t>
            </a:r>
            <a:endParaRPr kumimoji="0" lang="en-US" altLang="zh-CN" sz="24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742950" marR="0" lvl="1" indent="-28575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a:ln>
                  <a:noFill/>
                </a:ln>
                <a:solidFill>
                  <a:srgbClr val="1F497D"/>
                </a:solidFill>
                <a:effectLst/>
                <a:uLnTx/>
                <a:uFillTx/>
                <a:latin typeface="华文细黑" panose="02010600040101010101" pitchFamily="2" charset="-122"/>
                <a:ea typeface="华文细黑" panose="02010600040101010101" pitchFamily="2" charset="-122"/>
                <a:cs typeface="+mn-cs"/>
              </a:rPr>
              <a:t>便携式安装</a:t>
            </a:r>
          </a:p>
        </p:txBody>
      </p:sp>
      <p:sp>
        <p:nvSpPr>
          <p:cNvPr id="5735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E2C55C5-6F76-44F8-98F7-BA3061C9499F}"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66170510"/>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endParaRPr lang="zh-CN" altLang="en-US" smtClean="0"/>
          </a:p>
        </p:txBody>
      </p:sp>
      <p:sp>
        <p:nvSpPr>
          <p:cNvPr id="58371" name="内容占位符 2"/>
          <p:cNvSpPr>
            <a:spLocks noGrp="1"/>
          </p:cNvSpPr>
          <p:nvPr>
            <p:ph idx="1"/>
          </p:nvPr>
        </p:nvSpPr>
        <p:spPr>
          <a:xfrm>
            <a:off x="900113" y="1052513"/>
            <a:ext cx="7993062" cy="5545137"/>
          </a:xfrm>
        </p:spPr>
        <p:txBody>
          <a:bodyPr/>
          <a:lstStyle/>
          <a:p>
            <a:r>
              <a:rPr lang="zh-CN" altLang="en-US" smtClean="0"/>
              <a:t>吃水改正</a:t>
            </a:r>
          </a:p>
        </p:txBody>
      </p:sp>
      <p:graphicFrame>
        <p:nvGraphicFramePr>
          <p:cNvPr id="58372" name="对象 4"/>
          <p:cNvGraphicFramePr>
            <a:graphicFrameLocks noChangeAspect="1"/>
          </p:cNvGraphicFramePr>
          <p:nvPr/>
        </p:nvGraphicFramePr>
        <p:xfrm>
          <a:off x="5019675" y="2852738"/>
          <a:ext cx="4089400" cy="1397000"/>
        </p:xfrm>
        <a:graphic>
          <a:graphicData uri="http://schemas.openxmlformats.org/presentationml/2006/ole">
            <mc:AlternateContent xmlns:mc="http://schemas.openxmlformats.org/markup-compatibility/2006">
              <mc:Choice xmlns:v="urn:schemas-microsoft-com:vml" Requires="v">
                <p:oleObj spid="_x0000_s97299" name="Equation" r:id="rId3" imgW="2044700" imgH="698500" progId="Equation.DSMT4">
                  <p:embed/>
                </p:oleObj>
              </mc:Choice>
              <mc:Fallback>
                <p:oleObj name="Equation" r:id="rId3" imgW="2044700" imgH="698500" progId="Equation.DSMT4">
                  <p:embed/>
                  <p:pic>
                    <p:nvPicPr>
                      <p:cNvPr id="58372"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9675" y="2852738"/>
                        <a:ext cx="40894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8F33BB1-71DA-408B-9B9C-E59C6630999B}"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58374"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538" y="2133600"/>
            <a:ext cx="417195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5245653"/>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27088" y="207963"/>
            <a:ext cx="7772400" cy="6286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742950" indent="-742950">
              <a:buFontTx/>
              <a:buAutoNum type="circleNumDbPlain" startAt="2"/>
            </a:pPr>
            <a:r>
              <a:rPr lang="zh-CN" altLang="en-US" sz="3600" smtClean="0">
                <a:ea typeface="华文新魏" panose="02010800040101010101" pitchFamily="2" charset="-122"/>
              </a:rPr>
              <a:t>转速改正</a:t>
            </a:r>
          </a:p>
        </p:txBody>
      </p:sp>
      <p:sp>
        <p:nvSpPr>
          <p:cNvPr id="59395" name="Rectangle 4"/>
          <p:cNvSpPr>
            <a:spLocks noChangeArrowheads="1"/>
          </p:cNvSpPr>
          <p:nvPr/>
        </p:nvSpPr>
        <p:spPr bwMode="auto">
          <a:xfrm>
            <a:off x="1331913" y="1341438"/>
            <a:ext cx="74691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Pct val="200000"/>
              <a:buFont typeface="Webdings" panose="05030102010509060703" pitchFamily="18" charset="2"/>
              <a:buChar char="ô"/>
              <a:tabLst/>
              <a:defRPr/>
            </a:pPr>
            <a:r>
              <a:rPr kumimoji="0" lang="zh-CN" altLang="en-US" sz="28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由于测深仪的实际转速不等于设计转速所造成的。</a:t>
            </a:r>
          </a:p>
        </p:txBody>
      </p:sp>
      <p:graphicFrame>
        <p:nvGraphicFramePr>
          <p:cNvPr id="59396" name="Object 5"/>
          <p:cNvGraphicFramePr>
            <a:graphicFrameLocks noChangeAspect="1"/>
          </p:cNvGraphicFramePr>
          <p:nvPr/>
        </p:nvGraphicFramePr>
        <p:xfrm>
          <a:off x="3562350" y="2276475"/>
          <a:ext cx="3155950" cy="1219200"/>
        </p:xfrm>
        <a:graphic>
          <a:graphicData uri="http://schemas.openxmlformats.org/presentationml/2006/ole">
            <mc:AlternateContent xmlns:mc="http://schemas.openxmlformats.org/markup-compatibility/2006">
              <mc:Choice xmlns:v="urn:schemas-microsoft-com:vml" Requires="v">
                <p:oleObj spid="_x0000_s98340" name="公式" r:id="rId4" imgW="1117600" imgH="431800" progId="Equation.3">
                  <p:embed/>
                </p:oleObj>
              </mc:Choice>
              <mc:Fallback>
                <p:oleObj name="公式" r:id="rId4" imgW="1117600" imgH="431800" progId="Equation.3">
                  <p:embed/>
                  <p:pic>
                    <p:nvPicPr>
                      <p:cNvPr id="59396"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2350" y="2276475"/>
                        <a:ext cx="31559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7" name="AutoShape 6"/>
          <p:cNvSpPr>
            <a:spLocks noChangeArrowheads="1"/>
          </p:cNvSpPr>
          <p:nvPr/>
        </p:nvSpPr>
        <p:spPr bwMode="auto">
          <a:xfrm>
            <a:off x="6442075" y="4076700"/>
            <a:ext cx="2667000" cy="1524000"/>
          </a:xfrm>
          <a:prstGeom prst="cloudCallout">
            <a:avLst>
              <a:gd name="adj1" fmla="val -65537"/>
              <a:gd name="adj2" fmla="val -91875"/>
            </a:avLst>
          </a:prstGeom>
          <a:solidFill>
            <a:schemeClr val="tx2">
              <a:lumMod val="20000"/>
              <a:lumOff val="80000"/>
            </a:schemeClr>
          </a:solidFill>
          <a:ln>
            <a:noFill/>
          </a:ln>
          <a:effectLst/>
        </p:spPr>
        <p:txBody>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smtClean="0">
                <a:ln>
                  <a:noFill/>
                </a:ln>
                <a:solidFill>
                  <a:prstClr val="black"/>
                </a:solidFill>
                <a:effectLst/>
                <a:uLnTx/>
                <a:uFillTx/>
                <a:latin typeface="Calibri" pitchFamily="34" charset="0"/>
                <a:ea typeface="华文细黑" pitchFamily="2" charset="-122"/>
                <a:cs typeface="+mn-cs"/>
              </a:rPr>
              <a:t>记录针实际移动的速度</a:t>
            </a:r>
          </a:p>
        </p:txBody>
      </p:sp>
      <p:graphicFrame>
        <p:nvGraphicFramePr>
          <p:cNvPr id="59398" name="Object 8"/>
          <p:cNvGraphicFramePr>
            <a:graphicFrameLocks noChangeAspect="1"/>
          </p:cNvGraphicFramePr>
          <p:nvPr/>
        </p:nvGraphicFramePr>
        <p:xfrm>
          <a:off x="962025" y="3068638"/>
          <a:ext cx="3313113" cy="2697162"/>
        </p:xfrm>
        <a:graphic>
          <a:graphicData uri="http://schemas.openxmlformats.org/presentationml/2006/ole">
            <mc:AlternateContent xmlns:mc="http://schemas.openxmlformats.org/markup-compatibility/2006">
              <mc:Choice xmlns:v="urn:schemas-microsoft-com:vml" Requires="v">
                <p:oleObj spid="_x0000_s98341" name="Image" r:id="rId6" imgW="5536508" imgH="4507937" progId="Photoshop.Image.7">
                  <p:embed/>
                </p:oleObj>
              </mc:Choice>
              <mc:Fallback>
                <p:oleObj name="Image" r:id="rId6" imgW="5536508" imgH="4507937" progId="Photoshop.Image.7">
                  <p:embed/>
                  <p:pic>
                    <p:nvPicPr>
                      <p:cNvPr id="59398"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2025" y="3068638"/>
                        <a:ext cx="3313113" cy="2697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9" name="AutoShape 9"/>
          <p:cNvSpPr>
            <a:spLocks noChangeArrowheads="1"/>
          </p:cNvSpPr>
          <p:nvPr/>
        </p:nvSpPr>
        <p:spPr bwMode="auto">
          <a:xfrm>
            <a:off x="392113" y="3738563"/>
            <a:ext cx="1152525" cy="792162"/>
          </a:xfrm>
          <a:prstGeom prst="wedgeEllipseCallout">
            <a:avLst>
              <a:gd name="adj1" fmla="val 91458"/>
              <a:gd name="adj2" fmla="val 33569"/>
            </a:avLst>
          </a:prstGeom>
          <a:solidFill>
            <a:schemeClr val="tx2">
              <a:lumMod val="20000"/>
              <a:lumOff val="80000"/>
            </a:schemeClr>
          </a:solidFill>
          <a:ln w="28575">
            <a:solidFill>
              <a:srgbClr val="CC0000"/>
            </a:solidFill>
            <a:miter lim="800000"/>
            <a:headEnd/>
            <a:tailEnd/>
          </a:ln>
          <a:effectLst/>
        </p:spPr>
        <p:txBody>
          <a:bodyPr anchor="ctr"/>
          <a:lstStyle>
            <a:lvl1pPr marL="342900" indent="-342900">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804863" indent="-347663">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255713" indent="-341313">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1" lang="en-US" altLang="zh-CN" sz="3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t>50</a:t>
            </a:r>
          </a:p>
        </p:txBody>
      </p:sp>
      <p:sp>
        <p:nvSpPr>
          <p:cNvPr id="28680" name="AutoShape 10"/>
          <p:cNvSpPr>
            <a:spLocks noChangeArrowheads="1"/>
          </p:cNvSpPr>
          <p:nvPr/>
        </p:nvSpPr>
        <p:spPr bwMode="auto">
          <a:xfrm>
            <a:off x="392113" y="2586038"/>
            <a:ext cx="1152525" cy="792162"/>
          </a:xfrm>
          <a:prstGeom prst="wedgeEllipseCallout">
            <a:avLst>
              <a:gd name="adj1" fmla="val 106338"/>
              <a:gd name="adj2" fmla="val 166032"/>
            </a:avLst>
          </a:prstGeom>
          <a:solidFill>
            <a:schemeClr val="tx2">
              <a:lumMod val="20000"/>
              <a:lumOff val="80000"/>
            </a:schemeClr>
          </a:solidFill>
          <a:ln w="28575">
            <a:solidFill>
              <a:srgbClr val="CC0000"/>
            </a:solidFill>
            <a:miter lim="800000"/>
            <a:headEnd/>
            <a:tailEnd/>
          </a:ln>
          <a:effectLst/>
        </p:spPr>
        <p:txBody>
          <a:bodyPr anchor="ctr"/>
          <a:lstStyle>
            <a:lvl1pPr marL="342900" indent="-342900">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804863" indent="-347663">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255713" indent="-341313">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342900" marR="0" lvl="0" indent="-342900" algn="ctr" defTabSz="914400" rtl="0" eaLnBrk="1" fontAlgn="base" latinLnBrk="0" hangingPunct="1">
              <a:lnSpc>
                <a:spcPct val="100000"/>
              </a:lnSpc>
              <a:spcBef>
                <a:spcPct val="20000"/>
              </a:spcBef>
              <a:spcAft>
                <a:spcPct val="0"/>
              </a:spcAft>
              <a:buClrTx/>
              <a:buSzTx/>
              <a:buFontTx/>
              <a:buNone/>
              <a:tabLst/>
              <a:defRPr/>
            </a:pPr>
            <a:r>
              <a:rPr kumimoji="1" lang="en-US" altLang="zh-CN" sz="3200" b="0" i="0" u="none" strike="noStrike" kern="1200" cap="none" spc="0" normalizeH="0" baseline="0" noProof="0" dirty="0" smtClean="0">
                <a:ln>
                  <a:noFill/>
                </a:ln>
                <a:solidFill>
                  <a:prstClr val="black"/>
                </a:solidFill>
                <a:effectLst/>
                <a:uLnTx/>
                <a:uFillTx/>
                <a:latin typeface="Times New Roman" pitchFamily="18" charset="0"/>
                <a:ea typeface="宋体" pitchFamily="2" charset="-122"/>
                <a:cs typeface="+mn-cs"/>
              </a:rPr>
              <a:t>51</a:t>
            </a:r>
          </a:p>
        </p:txBody>
      </p:sp>
      <p:sp>
        <p:nvSpPr>
          <p:cNvPr id="5940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80ABAB2-6BAC-4F2C-A8E9-64FBF2028CF7}"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59402" name="Rectangle 4"/>
          <p:cNvSpPr>
            <a:spLocks noChangeArrowheads="1"/>
          </p:cNvSpPr>
          <p:nvPr/>
        </p:nvSpPr>
        <p:spPr bwMode="auto">
          <a:xfrm>
            <a:off x="882650" y="6016625"/>
            <a:ext cx="35448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Pct val="200000"/>
              <a:buFont typeface="Wingdings" panose="05000000000000000000" pitchFamily="2" charset="2"/>
              <a:buNone/>
              <a:tabLst/>
              <a:defRPr/>
            </a:pPr>
            <a:r>
              <a:rPr kumimoji="0" lang="zh-CN" altLang="en-US" sz="2000" b="0"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记录器记录的水深是由</a:t>
            </a:r>
            <a:r>
              <a:rPr kumimoji="0" lang="zh-CN" altLang="en-US" sz="20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记录针移动的速度</a:t>
            </a:r>
            <a:r>
              <a:rPr kumimoji="0" lang="zh-CN" altLang="en-US" sz="2000" b="0"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与回波时间决定的</a:t>
            </a:r>
          </a:p>
        </p:txBody>
      </p:sp>
    </p:spTree>
    <p:extLst>
      <p:ext uri="{BB962C8B-B14F-4D97-AF65-F5344CB8AC3E}">
        <p14:creationId xmlns:p14="http://schemas.microsoft.com/office/powerpoint/2010/main" val="3355208586"/>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27088" y="187325"/>
            <a:ext cx="7772400" cy="6492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marL="742950" indent="-742950">
              <a:buFontTx/>
              <a:buAutoNum type="circleNumDbPlain" startAt="3"/>
            </a:pPr>
            <a:r>
              <a:rPr lang="zh-CN" altLang="en-US" smtClean="0">
                <a:ea typeface="华文新魏" panose="02010800040101010101" pitchFamily="2" charset="-122"/>
              </a:rPr>
              <a:t>声速改正</a:t>
            </a:r>
          </a:p>
        </p:txBody>
      </p:sp>
      <p:graphicFrame>
        <p:nvGraphicFramePr>
          <p:cNvPr id="60419" name="Object 4"/>
          <p:cNvGraphicFramePr>
            <a:graphicFrameLocks noChangeAspect="1"/>
          </p:cNvGraphicFramePr>
          <p:nvPr>
            <p:extLst>
              <p:ext uri="{D42A27DB-BD31-4B8C-83A1-F6EECF244321}">
                <p14:modId xmlns:p14="http://schemas.microsoft.com/office/powerpoint/2010/main" val="3225861146"/>
              </p:ext>
            </p:extLst>
          </p:nvPr>
        </p:nvGraphicFramePr>
        <p:xfrm>
          <a:off x="2876550" y="2763838"/>
          <a:ext cx="3162300" cy="1163637"/>
        </p:xfrm>
        <a:graphic>
          <a:graphicData uri="http://schemas.openxmlformats.org/presentationml/2006/ole">
            <mc:AlternateContent xmlns:mc="http://schemas.openxmlformats.org/markup-compatibility/2006">
              <mc:Choice xmlns:v="urn:schemas-microsoft-com:vml" Requires="v">
                <p:oleObj spid="_x0000_s99348" name="公式" r:id="rId3" imgW="1206360" imgH="444240" progId="Equation.3">
                  <p:embed/>
                </p:oleObj>
              </mc:Choice>
              <mc:Fallback>
                <p:oleObj name="公式" r:id="rId3" imgW="1206360" imgH="444240" progId="Equation.3">
                  <p:embed/>
                  <p:pic>
                    <p:nvPicPr>
                      <p:cNvPr id="60419" name="Object 4"/>
                      <p:cNvPicPr>
                        <a:picLocks noChangeAspect="1" noChangeArrowheads="1"/>
                      </p:cNvPicPr>
                      <p:nvPr/>
                    </p:nvPicPr>
                    <p:blipFill>
                      <a:blip r:embed="rId4"/>
                      <a:srcRect/>
                      <a:stretch>
                        <a:fillRect/>
                      </a:stretch>
                    </p:blipFill>
                    <p:spPr bwMode="auto">
                      <a:xfrm>
                        <a:off x="2876550" y="2763838"/>
                        <a:ext cx="3162300" cy="1163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420" name="Rectangle 5"/>
          <p:cNvSpPr>
            <a:spLocks noChangeArrowheads="1"/>
          </p:cNvSpPr>
          <p:nvPr/>
        </p:nvSpPr>
        <p:spPr bwMode="auto">
          <a:xfrm>
            <a:off x="1371600" y="1773238"/>
            <a:ext cx="6172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Pct val="200000"/>
              <a:buFont typeface="Webdings" panose="05030102010509060703" pitchFamily="18" charset="2"/>
              <a:buChar char="ô"/>
              <a:tabLst/>
              <a:defRPr/>
            </a:pPr>
            <a:r>
              <a:rPr kumimoji="0" lang="zh-CN" altLang="en-US" sz="28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海区实际声速不等于设计声速。</a:t>
            </a:r>
          </a:p>
        </p:txBody>
      </p:sp>
      <p:sp>
        <p:nvSpPr>
          <p:cNvPr id="29701" name="AutoShape 6"/>
          <p:cNvSpPr>
            <a:spLocks noChangeArrowheads="1"/>
          </p:cNvSpPr>
          <p:nvPr/>
        </p:nvSpPr>
        <p:spPr bwMode="auto">
          <a:xfrm>
            <a:off x="6227763" y="4368800"/>
            <a:ext cx="2667000" cy="1524000"/>
          </a:xfrm>
          <a:prstGeom prst="cloudCallout">
            <a:avLst>
              <a:gd name="adj1" fmla="val -85120"/>
              <a:gd name="adj2" fmla="val -72815"/>
            </a:avLst>
          </a:prstGeom>
          <a:solidFill>
            <a:schemeClr val="tx2">
              <a:lumMod val="20000"/>
              <a:lumOff val="80000"/>
            </a:schemeClr>
          </a:solidFill>
          <a:ln>
            <a:noFill/>
          </a:ln>
          <a:effectLst/>
        </p:spPr>
        <p:txBody>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smtClean="0">
                <a:ln>
                  <a:noFill/>
                </a:ln>
                <a:solidFill>
                  <a:prstClr val="black"/>
                </a:solidFill>
                <a:effectLst/>
                <a:uLnTx/>
                <a:uFillTx/>
                <a:latin typeface="Calibri" pitchFamily="34" charset="0"/>
                <a:ea typeface="华文细黑" pitchFamily="2" charset="-122"/>
                <a:cs typeface="+mn-cs"/>
              </a:rPr>
              <a:t>设计声速</a:t>
            </a:r>
          </a:p>
        </p:txBody>
      </p:sp>
      <p:sp>
        <p:nvSpPr>
          <p:cNvPr id="6042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CEBA3B1-07F5-403C-A899-354D915A1638}"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855571799"/>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endParaRPr lang="zh-CN" altLang="en-US" smtClean="0"/>
          </a:p>
        </p:txBody>
      </p:sp>
      <p:sp>
        <p:nvSpPr>
          <p:cNvPr id="61443" name="内容占位符 2"/>
          <p:cNvSpPr>
            <a:spLocks noGrp="1"/>
          </p:cNvSpPr>
          <p:nvPr>
            <p:ph idx="1"/>
          </p:nvPr>
        </p:nvSpPr>
        <p:spPr>
          <a:xfrm>
            <a:off x="900113" y="1052513"/>
            <a:ext cx="7993062" cy="5545137"/>
          </a:xfrm>
        </p:spPr>
        <p:txBody>
          <a:bodyPr/>
          <a:lstStyle/>
          <a:p>
            <a:pPr>
              <a:lnSpc>
                <a:spcPct val="150000"/>
              </a:lnSpc>
            </a:pPr>
            <a:r>
              <a:rPr lang="zh-CN" altLang="en-US" dirty="0" smtClean="0">
                <a:latin typeface="华文细黑" panose="02010600040101010101" pitchFamily="2" charset="-122"/>
                <a:ea typeface="华文细黑" panose="02010600040101010101" pitchFamily="2" charset="-122"/>
              </a:rPr>
              <a:t>测深仪总改正数：</a:t>
            </a:r>
            <a:endParaRPr lang="en-US" altLang="zh-CN" dirty="0" smtClean="0">
              <a:latin typeface="华文细黑" panose="02010600040101010101" pitchFamily="2" charset="-122"/>
              <a:ea typeface="华文细黑" panose="02010600040101010101" pitchFamily="2" charset="-122"/>
            </a:endParaRPr>
          </a:p>
          <a:p>
            <a:pPr marL="457200" lvl="1" indent="0">
              <a:lnSpc>
                <a:spcPct val="150000"/>
              </a:lnSpc>
              <a:buFont typeface="Wingdings 2" panose="05020102010507070707" pitchFamily="18" charset="2"/>
              <a:buNone/>
            </a:pPr>
            <a:endParaRPr lang="en-US" altLang="zh-CN" dirty="0" smtClean="0">
              <a:latin typeface="华文细黑" panose="02010600040101010101" pitchFamily="2" charset="-122"/>
              <a:ea typeface="华文细黑" panose="02010600040101010101" pitchFamily="2" charset="-122"/>
            </a:endParaRPr>
          </a:p>
          <a:p>
            <a:pPr>
              <a:lnSpc>
                <a:spcPct val="150000"/>
              </a:lnSpc>
            </a:pPr>
            <a:endParaRPr lang="en-US" altLang="zh-CN" dirty="0" smtClean="0">
              <a:latin typeface="华文细黑" panose="02010600040101010101" pitchFamily="2" charset="-122"/>
              <a:ea typeface="华文细黑" panose="02010600040101010101" pitchFamily="2" charset="-122"/>
            </a:endParaRPr>
          </a:p>
          <a:p>
            <a:pPr>
              <a:lnSpc>
                <a:spcPct val="150000"/>
              </a:lnSpc>
            </a:pPr>
            <a:r>
              <a:rPr lang="zh-CN" altLang="en-US" dirty="0" smtClean="0">
                <a:latin typeface="华文细黑" panose="02010600040101010101" pitchFamily="2" charset="-122"/>
                <a:ea typeface="华文细黑" panose="02010600040101010101" pitchFamily="2" charset="-122"/>
              </a:rPr>
              <a:t>三项改正中，</a:t>
            </a:r>
            <a:r>
              <a:rPr lang="zh-CN" altLang="en-US" b="1" dirty="0" smtClean="0">
                <a:solidFill>
                  <a:srgbClr val="FF0000"/>
                </a:solidFill>
                <a:latin typeface="华文细黑" panose="02010600040101010101" pitchFamily="2" charset="-122"/>
                <a:ea typeface="华文细黑" panose="02010600040101010101" pitchFamily="2" charset="-122"/>
              </a:rPr>
              <a:t>声速改正</a:t>
            </a:r>
            <a:r>
              <a:rPr lang="zh-CN" altLang="en-US" dirty="0" smtClean="0">
                <a:latin typeface="华文细黑" panose="02010600040101010101" pitchFamily="2" charset="-122"/>
                <a:ea typeface="华文细黑" panose="02010600040101010101" pitchFamily="2" charset="-122"/>
              </a:rPr>
              <a:t>对总改正数影响最大。</a:t>
            </a:r>
            <a:endParaRPr lang="en-US" altLang="zh-CN" dirty="0" smtClean="0">
              <a:latin typeface="华文细黑" panose="02010600040101010101" pitchFamily="2" charset="-122"/>
              <a:ea typeface="华文细黑" panose="02010600040101010101" pitchFamily="2" charset="-122"/>
            </a:endParaRPr>
          </a:p>
          <a:p>
            <a:pPr>
              <a:lnSpc>
                <a:spcPct val="150000"/>
              </a:lnSpc>
            </a:pPr>
            <a:r>
              <a:rPr lang="zh-CN" altLang="en-US" dirty="0" smtClean="0">
                <a:latin typeface="华文细黑" panose="02010600040101010101" pitchFamily="2" charset="-122"/>
                <a:ea typeface="华文细黑" panose="02010600040101010101" pitchFamily="2" charset="-122"/>
              </a:rPr>
              <a:t>这种改正方法为水文资料法，一般用于大于</a:t>
            </a:r>
            <a:r>
              <a:rPr lang="en-US" altLang="zh-CN" dirty="0" smtClean="0">
                <a:latin typeface="华文细黑" panose="02010600040101010101" pitchFamily="2" charset="-122"/>
                <a:ea typeface="华文细黑" panose="02010600040101010101" pitchFamily="2" charset="-122"/>
              </a:rPr>
              <a:t>20m</a:t>
            </a:r>
            <a:r>
              <a:rPr lang="zh-CN" altLang="en-US" dirty="0" smtClean="0">
                <a:latin typeface="华文细黑" panose="02010600040101010101" pitchFamily="2" charset="-122"/>
                <a:ea typeface="华文细黑" panose="02010600040101010101" pitchFamily="2" charset="-122"/>
              </a:rPr>
              <a:t>水深的海区。</a:t>
            </a:r>
            <a:endParaRPr lang="en-US" altLang="zh-CN" dirty="0" smtClean="0">
              <a:latin typeface="华文细黑" panose="02010600040101010101" pitchFamily="2" charset="-122"/>
              <a:ea typeface="华文细黑" panose="02010600040101010101" pitchFamily="2" charset="-122"/>
            </a:endParaRPr>
          </a:p>
        </p:txBody>
      </p:sp>
      <p:graphicFrame>
        <p:nvGraphicFramePr>
          <p:cNvPr id="61444" name="Object 5"/>
          <p:cNvGraphicFramePr>
            <a:graphicFrameLocks noChangeAspect="1"/>
          </p:cNvGraphicFramePr>
          <p:nvPr>
            <p:extLst>
              <p:ext uri="{D42A27DB-BD31-4B8C-83A1-F6EECF244321}">
                <p14:modId xmlns:p14="http://schemas.microsoft.com/office/powerpoint/2010/main" val="266490587"/>
              </p:ext>
            </p:extLst>
          </p:nvPr>
        </p:nvGraphicFramePr>
        <p:xfrm>
          <a:off x="2339752" y="2204864"/>
          <a:ext cx="3962400" cy="598487"/>
        </p:xfrm>
        <a:graphic>
          <a:graphicData uri="http://schemas.openxmlformats.org/presentationml/2006/ole">
            <mc:AlternateContent xmlns:mc="http://schemas.openxmlformats.org/markup-compatibility/2006">
              <mc:Choice xmlns:v="urn:schemas-microsoft-com:vml" Requires="v">
                <p:oleObj spid="_x0000_s100372" name="公式" r:id="rId3" imgW="1511300" imgH="228600" progId="Equation.3">
                  <p:embed/>
                </p:oleObj>
              </mc:Choice>
              <mc:Fallback>
                <p:oleObj name="公式" r:id="rId3" imgW="1511300" imgH="228600" progId="Equation.3">
                  <p:embed/>
                  <p:pic>
                    <p:nvPicPr>
                      <p:cNvPr id="6144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752" y="2204864"/>
                        <a:ext cx="3962400" cy="598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4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D969F88-4A37-4957-ADCD-5096BADF44A3}"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17</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 name="文本框 5"/>
          <p:cNvSpPr txBox="1">
            <a:spLocks noRot="1" noChangeAspect="1" noMove="1" noResize="1" noEditPoints="1" noAdjustHandles="1" noChangeArrowheads="1" noChangeShapeType="1" noTextEdit="1"/>
          </p:cNvSpPr>
          <p:nvPr/>
        </p:nvSpPr>
        <p:spPr>
          <a:xfrm>
            <a:off x="2699792" y="5517232"/>
            <a:ext cx="2808312" cy="553998"/>
          </a:xfrm>
          <a:prstGeom prst="rect">
            <a:avLst/>
          </a:prstGeom>
          <a:blipFill rotWithShape="0">
            <a:blip r:embed="rId5"/>
            <a:stretch>
              <a:fillRect t="-25275" r="-434" b="-49451"/>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noFill/>
                <a:effectLst/>
                <a:uLnTx/>
                <a:uFillTx/>
                <a:latin typeface="Calibri" panose="020F0502020204030204" pitchFamily="34" charset="0"/>
                <a:ea typeface="宋体" panose="02010600030101010101" pitchFamily="2" charset="-122"/>
                <a:cs typeface="+mn-cs"/>
              </a:rPr>
              <a:t> </a:t>
            </a:r>
          </a:p>
        </p:txBody>
      </p:sp>
    </p:spTree>
    <p:extLst>
      <p:ext uri="{BB962C8B-B14F-4D97-AF65-F5344CB8AC3E}">
        <p14:creationId xmlns:p14="http://schemas.microsoft.com/office/powerpoint/2010/main" val="2635724271"/>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a:xfrm>
            <a:off x="899592" y="1124744"/>
            <a:ext cx="7313613" cy="576263"/>
          </a:xfrm>
        </p:spPr>
        <p:txBody>
          <a:bodyPr/>
          <a:lstStyle/>
          <a:p>
            <a:r>
              <a:rPr lang="zh-CN" altLang="en-US" dirty="0" smtClean="0">
                <a:ea typeface="华文新魏" panose="02010800040101010101" pitchFamily="2" charset="-122"/>
              </a:rPr>
              <a:t>声速的测定方法</a:t>
            </a:r>
          </a:p>
        </p:txBody>
      </p:sp>
      <p:sp>
        <p:nvSpPr>
          <p:cNvPr id="62467" name="Rectangle 1029"/>
          <p:cNvSpPr>
            <a:spLocks noChangeArrowheads="1"/>
          </p:cNvSpPr>
          <p:nvPr/>
        </p:nvSpPr>
        <p:spPr bwMode="auto">
          <a:xfrm>
            <a:off x="808832" y="2204864"/>
            <a:ext cx="7993062" cy="295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800" b="1"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声速改正</a:t>
            </a:r>
            <a:r>
              <a:rPr kumimoji="0" lang="zh-CN" altLang="en-US" sz="2800" b="0" i="0" u="none" strike="noStrike" kern="1200" cap="none" spc="0" normalizeH="0" baseline="0" noProof="0" dirty="0">
                <a:ln>
                  <a:noFill/>
                </a:ln>
                <a:solidFill>
                  <a:srgbClr val="254061"/>
                </a:solidFill>
                <a:effectLst/>
                <a:uLnTx/>
                <a:uFillTx/>
                <a:latin typeface="华文细黑" panose="02010600040101010101" pitchFamily="2" charset="-122"/>
                <a:ea typeface="华文细黑" panose="02010600040101010101" pitchFamily="2" charset="-122"/>
                <a:cs typeface="+mn-cs"/>
              </a:rPr>
              <a:t>对总改正数影响最大</a:t>
            </a:r>
            <a:endParaRPr kumimoji="0" lang="en-US" altLang="zh-CN" sz="2800" b="0" i="0" u="none" strike="noStrike" kern="1200" cap="none" spc="0" normalizeH="0" baseline="0" noProof="0" dirty="0">
              <a:ln>
                <a:noFill/>
              </a:ln>
              <a:solidFill>
                <a:srgbClr val="254061"/>
              </a:solidFill>
              <a:effectLst/>
              <a:uLnTx/>
              <a:uFillTx/>
              <a:latin typeface="华文细黑" panose="02010600040101010101" pitchFamily="2" charset="-122"/>
              <a:ea typeface="华文细黑" panose="02010600040101010101" pitchFamily="2" charset="-122"/>
              <a:cs typeface="+mn-cs"/>
            </a:endParaRPr>
          </a:p>
          <a:p>
            <a:pPr marL="742950" marR="0" lvl="1" indent="-28575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深度比对法</a:t>
            </a:r>
            <a:endParaRPr kumimoji="0" lang="en-US" altLang="zh-CN"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742950" marR="0" lvl="1" indent="-28575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rPr>
              <a:t>声波速度计直接测定</a:t>
            </a:r>
            <a:endParaRPr kumimoji="0" lang="en-US" altLang="zh-CN"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742950" marR="0" lvl="1" indent="-28575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lang="zh-CN" altLang="en-US" sz="2400" b="1" dirty="0">
                <a:solidFill>
                  <a:srgbClr val="1F497D"/>
                </a:solidFill>
                <a:latin typeface="华文细黑" panose="02010600040101010101" pitchFamily="2" charset="-122"/>
                <a:ea typeface="华文细黑" panose="02010600040101010101" pitchFamily="2" charset="-122"/>
              </a:rPr>
              <a:t>间接</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法</a:t>
            </a:r>
            <a:endParaRPr kumimoji="0" lang="zh-CN" altLang="en-US" sz="2400" b="1" i="0" u="none" strike="noStrike" kern="1200" cap="none" spc="0" normalizeH="0" baseline="0" noProof="0" dirty="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246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303C791-241E-4542-BF8A-938B3B835FD8}"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18</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210984222"/>
      </p:ext>
    </p:extLst>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p>
        </p:txBody>
      </p:sp>
      <p:sp>
        <p:nvSpPr>
          <p:cNvPr id="6349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C0275BD-C441-46AE-A937-7D0C2319D896}"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19</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3492" name="矩形 2"/>
          <p:cNvSpPr>
            <a:spLocks noChangeArrowheads="1"/>
          </p:cNvSpPr>
          <p:nvPr/>
        </p:nvSpPr>
        <p:spPr bwMode="auto">
          <a:xfrm>
            <a:off x="900113" y="1196975"/>
            <a:ext cx="457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Char char="Ø"/>
              <a:tabLst/>
              <a:defRPr/>
            </a:pPr>
            <a:r>
              <a:rPr kumimoji="0" lang="zh-CN" altLang="en-US" sz="2400" b="0" i="0" u="none" strike="noStrike" kern="1200" cap="none" spc="0" normalizeH="0" baseline="0" noProof="0">
                <a:ln>
                  <a:noFill/>
                </a:ln>
                <a:solidFill>
                  <a:srgbClr val="3333FF"/>
                </a:solidFill>
                <a:effectLst/>
                <a:uLnTx/>
                <a:uFillTx/>
                <a:latin typeface="华文细黑" panose="02010600040101010101" pitchFamily="2" charset="-122"/>
                <a:ea typeface="华文细黑" panose="02010600040101010101" pitchFamily="2" charset="-122"/>
                <a:cs typeface="+mn-cs"/>
              </a:rPr>
              <a:t>深度比对法</a:t>
            </a:r>
            <a:endParaRPr kumimoji="0" lang="en-US" altLang="zh-CN" sz="2400" b="0" i="0" u="none" strike="noStrike" kern="1200" cap="none" spc="0" normalizeH="0" baseline="0" noProof="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3493" name="矩形 2"/>
          <p:cNvSpPr>
            <a:spLocks noChangeArrowheads="1"/>
          </p:cNvSpPr>
          <p:nvPr/>
        </p:nvSpPr>
        <p:spPr bwMode="auto">
          <a:xfrm>
            <a:off x="969963" y="1773238"/>
            <a:ext cx="7562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深度比对法就是用检查板、金属杆、水听器等置于换能器下方一定深度处（如</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5m</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10</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米、</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15</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米、</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20</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米）实测其准确深度（一般带刻度缆绳），如下图所示。</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3494" name="矩形 2"/>
          <p:cNvSpPr>
            <a:spLocks noChangeArrowheads="1"/>
          </p:cNvSpPr>
          <p:nvPr/>
        </p:nvSpPr>
        <p:spPr bwMode="auto">
          <a:xfrm>
            <a:off x="1041400" y="3213100"/>
            <a:ext cx="2144713"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根据准确深度</a:t>
            </a:r>
            <a:r>
              <a:rPr kumimoji="0" lang="zh-CN" altLang="en-US" sz="2400" b="1"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调整测深仪声速</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，使测深仪测得深度等于准确深度。这样就能获得较准确的声速值。</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pic>
        <p:nvPicPr>
          <p:cNvPr id="6349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40113" y="3132138"/>
            <a:ext cx="4824412" cy="290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6" name="矩形 2"/>
          <p:cNvSpPr>
            <a:spLocks noChangeArrowheads="1"/>
          </p:cNvSpPr>
          <p:nvPr/>
        </p:nvSpPr>
        <p:spPr bwMode="auto">
          <a:xfrm>
            <a:off x="4859338" y="6148388"/>
            <a:ext cx="272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深度比对法测声速示意图</a:t>
            </a:r>
          </a:p>
        </p:txBody>
      </p:sp>
    </p:spTree>
    <p:extLst>
      <p:ext uri="{BB962C8B-B14F-4D97-AF65-F5344CB8AC3E}">
        <p14:creationId xmlns:p14="http://schemas.microsoft.com/office/powerpoint/2010/main" val="181783820"/>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标题 1"/>
          <p:cNvSpPr>
            <a:spLocks noGrp="1"/>
          </p:cNvSpPr>
          <p:nvPr>
            <p:ph type="ctrTitle"/>
          </p:nvPr>
        </p:nvSpPr>
        <p:spPr/>
        <p:txBody>
          <a:bodyPr/>
          <a:lstStyle/>
          <a:p>
            <a:pPr algn="ctr" eaLnBrk="1" hangingPunct="1"/>
            <a:r>
              <a:rPr lang="zh-CN" altLang="en-US" dirty="0" smtClean="0"/>
              <a:t>第八章</a:t>
            </a:r>
            <a:r>
              <a:rPr lang="en-US" altLang="zh-CN" dirty="0" smtClean="0"/>
              <a:t/>
            </a:r>
            <a:br>
              <a:rPr lang="en-US" altLang="zh-CN" dirty="0" smtClean="0"/>
            </a:br>
            <a:r>
              <a:rPr lang="zh-CN" altLang="en-US" dirty="0" smtClean="0"/>
              <a:t>水深测量及海底地形测量</a:t>
            </a:r>
          </a:p>
        </p:txBody>
      </p:sp>
    </p:spTree>
  </p:cSld>
  <p:clrMapOvr>
    <a:masterClrMapping/>
  </p:clrMapOvr>
  <p:transition spd="slow" advTm="255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en-US" altLang="zh-CN" smtClean="0"/>
              <a:t> </a:t>
            </a:r>
            <a:endParaRPr lang="zh-CN" altLang="en-US" smtClean="0"/>
          </a:p>
        </p:txBody>
      </p:sp>
      <p:sp>
        <p:nvSpPr>
          <p:cNvPr id="64515" name="矩形 2"/>
          <p:cNvSpPr>
            <a:spLocks noChangeArrowheads="1"/>
          </p:cNvSpPr>
          <p:nvPr/>
        </p:nvSpPr>
        <p:spPr bwMode="auto">
          <a:xfrm>
            <a:off x="900112" y="1196975"/>
            <a:ext cx="66242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声波</a:t>
            </a:r>
            <a:r>
              <a:rPr kumimoji="0" lang="zh-CN" altLang="en-US" sz="2400" b="0" i="0" u="none" strike="noStrike" kern="1200" cap="none" spc="0" normalizeH="0" baseline="0" noProof="0" dirty="0" smtClean="0">
                <a:ln>
                  <a:noFill/>
                </a:ln>
                <a:solidFill>
                  <a:srgbClr val="3333FF"/>
                </a:solidFill>
                <a:effectLst/>
                <a:uLnTx/>
                <a:uFillTx/>
                <a:latin typeface="华文细黑" panose="02010600040101010101" pitchFamily="2" charset="-122"/>
                <a:ea typeface="华文细黑" panose="02010600040101010101" pitchFamily="2" charset="-122"/>
                <a:cs typeface="+mn-cs"/>
              </a:rPr>
              <a:t>速度计直接</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测定</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4516" name="矩形 2"/>
          <p:cNvSpPr>
            <a:spLocks noChangeArrowheads="1"/>
          </p:cNvSpPr>
          <p:nvPr/>
        </p:nvSpPr>
        <p:spPr bwMode="auto">
          <a:xfrm>
            <a:off x="950913" y="1700808"/>
            <a:ext cx="7562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声波速度计是一种声学仪器，在</a:t>
            </a:r>
            <a:r>
              <a:rPr kumimoji="0" lang="zh-CN" altLang="en-US" sz="2400" b="0"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已知长度的发射器和接收器之间</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测量短声脉冲传播的时间，计算声波的传播速度。声波速度计可直接测定水深任一点的声速值。</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4519" name="矩形 2"/>
          <p:cNvSpPr>
            <a:spLocks noChangeArrowheads="1"/>
          </p:cNvSpPr>
          <p:nvPr/>
        </p:nvSpPr>
        <p:spPr bwMode="auto">
          <a:xfrm>
            <a:off x="4284663" y="3141663"/>
            <a:ext cx="44989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如果声波速度计分别放置在某测线的几个已知深度的点上（</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Z</a:t>
            </a:r>
            <a:r>
              <a:rPr kumimoji="0" lang="en-US" altLang="zh-CN" sz="2400" b="0" i="0" u="none" strike="noStrike" kern="1200" cap="none" spc="0" normalizeH="0" baseline="-2500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1</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,Z</a:t>
            </a:r>
            <a:r>
              <a:rPr kumimoji="0" lang="en-US" altLang="zh-CN" sz="2400" b="0" i="0" u="none" strike="noStrike" kern="1200" cap="none" spc="0" normalizeH="0" baseline="-2500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2</a:t>
            </a:r>
            <a:r>
              <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,…Z</a:t>
            </a:r>
            <a:r>
              <a:rPr kumimoji="0" lang="en-US" altLang="zh-CN" sz="2400" b="0" i="0" u="none" strike="noStrike" kern="1200" cap="none" spc="0" normalizeH="0" baseline="-2500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n</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），那么每点可以测得一个声速值。</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4520" name="矩形 2"/>
          <p:cNvSpPr>
            <a:spLocks noChangeArrowheads="1"/>
          </p:cNvSpPr>
          <p:nvPr/>
        </p:nvSpPr>
        <p:spPr bwMode="auto">
          <a:xfrm>
            <a:off x="4211638" y="4725144"/>
            <a:ext cx="4500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水柱的平均声速可以按分段测量法将计算：</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452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988DBEB-BA02-4E1F-8CA8-ABE9D44A133D}"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2" name="图片 1"/>
          <p:cNvPicPr>
            <a:picLocks noChangeAspect="1"/>
          </p:cNvPicPr>
          <p:nvPr/>
        </p:nvPicPr>
        <p:blipFill>
          <a:blip r:embed="rId2"/>
          <a:stretch>
            <a:fillRect/>
          </a:stretch>
        </p:blipFill>
        <p:spPr>
          <a:xfrm>
            <a:off x="338765" y="3141663"/>
            <a:ext cx="3756986" cy="3688400"/>
          </a:xfrm>
          <a:prstGeom prst="rect">
            <a:avLst/>
          </a:prstGeom>
        </p:spPr>
      </p:pic>
      <p:pic>
        <p:nvPicPr>
          <p:cNvPr id="3" name="图片 2"/>
          <p:cNvPicPr>
            <a:picLocks noChangeAspect="1"/>
          </p:cNvPicPr>
          <p:nvPr/>
        </p:nvPicPr>
        <p:blipFill>
          <a:blip r:embed="rId3"/>
          <a:stretch>
            <a:fillRect/>
          </a:stretch>
        </p:blipFill>
        <p:spPr>
          <a:xfrm>
            <a:off x="4181348" y="5613145"/>
            <a:ext cx="4201529" cy="1078503"/>
          </a:xfrm>
          <a:prstGeom prst="rect">
            <a:avLst/>
          </a:prstGeom>
        </p:spPr>
      </p:pic>
    </p:spTree>
    <p:extLst>
      <p:ext uri="{BB962C8B-B14F-4D97-AF65-F5344CB8AC3E}">
        <p14:creationId xmlns:p14="http://schemas.microsoft.com/office/powerpoint/2010/main" val="196679906"/>
      </p:ext>
    </p:extLst>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endParaRPr lang="zh-CN" altLang="en-US" smtClean="0"/>
          </a:p>
        </p:txBody>
      </p:sp>
      <p:sp>
        <p:nvSpPr>
          <p:cNvPr id="65539" name="矩形 2"/>
          <p:cNvSpPr>
            <a:spLocks noChangeArrowheads="1"/>
          </p:cNvSpPr>
          <p:nvPr/>
        </p:nvSpPr>
        <p:spPr bwMode="auto">
          <a:xfrm>
            <a:off x="900113" y="126841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Char char="Ø"/>
              <a:tabLst/>
              <a:defRPr/>
            </a:pPr>
            <a:r>
              <a:rPr lang="zh-CN" altLang="en-US" sz="2400" dirty="0">
                <a:solidFill>
                  <a:srgbClr val="3333FF"/>
                </a:solidFill>
                <a:latin typeface="华文细黑" panose="02010600040101010101" pitchFamily="2" charset="-122"/>
                <a:ea typeface="华文细黑" panose="02010600040101010101" pitchFamily="2" charset="-122"/>
              </a:rPr>
              <a:t>间接</a:t>
            </a:r>
            <a:r>
              <a:rPr kumimoji="0" lang="zh-CN" altLang="en-US" sz="2400" b="0" i="0" u="none" strike="noStrike" kern="1200" cap="none" spc="0" normalizeH="0" baseline="0" noProof="0" dirty="0" smtClean="0">
                <a:ln>
                  <a:noFill/>
                </a:ln>
                <a:solidFill>
                  <a:srgbClr val="3333FF"/>
                </a:solidFill>
                <a:effectLst/>
                <a:uLnTx/>
                <a:uFillTx/>
                <a:latin typeface="华文细黑" panose="02010600040101010101" pitchFamily="2" charset="-122"/>
                <a:ea typeface="华文细黑" panose="02010600040101010101" pitchFamily="2" charset="-122"/>
                <a:cs typeface="+mn-cs"/>
              </a:rPr>
              <a:t>法</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5540" name="矩形 2"/>
          <p:cNvSpPr>
            <a:spLocks noChangeArrowheads="1"/>
          </p:cNvSpPr>
          <p:nvPr/>
        </p:nvSpPr>
        <p:spPr bwMode="auto">
          <a:xfrm>
            <a:off x="969963" y="1844675"/>
            <a:ext cx="75628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由于声速是温度、盐度和压力的函数，许多学者通过试验发表了不同的经验公式。我国一般采用以下经验公式：</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5541" name="矩形 2"/>
          <p:cNvSpPr>
            <a:spLocks noChangeArrowheads="1"/>
          </p:cNvSpPr>
          <p:nvPr/>
        </p:nvSpPr>
        <p:spPr bwMode="auto">
          <a:xfrm>
            <a:off x="1042988" y="4676775"/>
            <a:ext cx="7562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None/>
              <a:tabLst/>
              <a:defRPr/>
            </a:pP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       实际工作中，一般根据水温的变化把</a:t>
            </a:r>
            <a:r>
              <a:rPr kumimoji="0" lang="zh-CN" altLang="en-US" sz="2400" b="1" i="0" u="none" strike="noStrike" kern="1200" cap="none" spc="0" normalizeH="0" baseline="0" noProof="0" dirty="0">
                <a:ln>
                  <a:noFill/>
                </a:ln>
                <a:solidFill>
                  <a:srgbClr val="FF0000"/>
                </a:solidFill>
                <a:effectLst/>
                <a:uLnTx/>
                <a:uFillTx/>
                <a:latin typeface="华文细黑" panose="02010600040101010101" pitchFamily="2" charset="-122"/>
                <a:ea typeface="华文细黑" panose="02010600040101010101" pitchFamily="2" charset="-122"/>
                <a:cs typeface="+mn-cs"/>
              </a:rPr>
              <a:t>水柱分成不同的水层</a:t>
            </a:r>
            <a:r>
              <a:rPr kumimoji="0" lang="zh-CN" altLang="en-US"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rPr>
              <a:t>，利用加权平均值进行计算。</a:t>
            </a:r>
            <a:endParaRPr kumimoji="0" lang="en-US" altLang="zh-CN" sz="2400" b="0" i="0" u="none" strike="noStrike" kern="1200" cap="none" spc="0" normalizeH="0" baseline="0" noProof="0" dirty="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6554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F1937733-BA76-4FE2-B512-F82B0770DC43}"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6554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3081338"/>
            <a:ext cx="7154863"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5690544"/>
      </p:ext>
    </p:extLst>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sp>
        <p:nvSpPr>
          <p:cNvPr id="6656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8E137A0-0C12-4CAA-B7DA-D4111B8E509A}"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22</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6565" name="矩形 2"/>
          <p:cNvSpPr>
            <a:spLocks noChangeArrowheads="1"/>
          </p:cNvSpPr>
          <p:nvPr/>
        </p:nvSpPr>
        <p:spPr bwMode="auto">
          <a:xfrm>
            <a:off x="900113" y="1268413"/>
            <a:ext cx="4572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50000"/>
              </a:spcBef>
              <a:spcAft>
                <a:spcPct val="0"/>
              </a:spcAft>
              <a:buClr>
                <a:srgbClr val="A50021"/>
              </a:buClr>
              <a:buSzPct val="135000"/>
              <a:buFont typeface="Wingdings" panose="05000000000000000000" pitchFamily="2" charset="2"/>
              <a:buChar char="Ø"/>
              <a:tabLst/>
              <a:defRPr/>
            </a:pPr>
            <a:r>
              <a:rPr kumimoji="0" lang="zh-CN" altLang="en-US" sz="2400" b="0" i="0" u="none" strike="noStrike" kern="1200" cap="none" spc="0" normalizeH="0" baseline="0" noProof="0">
                <a:ln>
                  <a:noFill/>
                </a:ln>
                <a:solidFill>
                  <a:srgbClr val="3333FF"/>
                </a:solidFill>
                <a:effectLst/>
                <a:uLnTx/>
                <a:uFillTx/>
                <a:latin typeface="华文细黑" panose="02010600040101010101" pitchFamily="2" charset="-122"/>
                <a:ea typeface="华文细黑" panose="02010600040101010101" pitchFamily="2" charset="-122"/>
                <a:cs typeface="+mn-cs"/>
              </a:rPr>
              <a:t>解析法，例：</a:t>
            </a:r>
            <a:endParaRPr kumimoji="0" lang="en-US" altLang="zh-CN" sz="2400" b="0" i="0" u="none" strike="noStrike" kern="1200" cap="none" spc="0" normalizeH="0" baseline="0" noProof="0">
              <a:ln>
                <a:noFill/>
              </a:ln>
              <a:solidFill>
                <a:srgbClr val="3333FF"/>
              </a:solidFill>
              <a:effectLst/>
              <a:uLnTx/>
              <a:uFillTx/>
              <a:latin typeface="华文细黑" panose="02010600040101010101" pitchFamily="2" charset="-122"/>
              <a:ea typeface="华文细黑" panose="02010600040101010101" pitchFamily="2" charset="-122"/>
              <a:cs typeface="+mn-cs"/>
            </a:endParaRPr>
          </a:p>
        </p:txBody>
      </p:sp>
      <p:sp>
        <p:nvSpPr>
          <p:cNvPr id="2" name="内容占位符 1"/>
          <p:cNvSpPr>
            <a:spLocks noGrp="1"/>
          </p:cNvSpPr>
          <p:nvPr>
            <p:ph idx="1"/>
          </p:nvPr>
        </p:nvSpPr>
        <p:spPr/>
        <p:txBody>
          <a:bodyPr/>
          <a:lstStyle/>
          <a:p>
            <a:endParaRPr lang="zh-CN" altLang="en-US"/>
          </a:p>
        </p:txBody>
      </p:sp>
      <p:pic>
        <p:nvPicPr>
          <p:cNvPr id="3" name="图片 2"/>
          <p:cNvPicPr>
            <a:picLocks noChangeAspect="1"/>
          </p:cNvPicPr>
          <p:nvPr/>
        </p:nvPicPr>
        <p:blipFill>
          <a:blip r:embed="rId2"/>
          <a:stretch>
            <a:fillRect/>
          </a:stretch>
        </p:blipFill>
        <p:spPr>
          <a:xfrm>
            <a:off x="-180528" y="1946052"/>
            <a:ext cx="9883013" cy="3548344"/>
          </a:xfrm>
          <a:prstGeom prst="rect">
            <a:avLst/>
          </a:prstGeom>
        </p:spPr>
      </p:pic>
    </p:spTree>
    <p:extLst>
      <p:ext uri="{BB962C8B-B14F-4D97-AF65-F5344CB8AC3E}">
        <p14:creationId xmlns:p14="http://schemas.microsoft.com/office/powerpoint/2010/main" val="2352691534"/>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31850" y="187325"/>
            <a:ext cx="7772400" cy="5778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b="1" dirty="0">
                <a:solidFill>
                  <a:schemeClr val="tx2"/>
                </a:solidFill>
                <a:latin typeface="华文新魏" panose="02010800040101010101" pitchFamily="2" charset="-122"/>
                <a:ea typeface="华文新魏" panose="02010800040101010101" pitchFamily="2" charset="-122"/>
              </a:rPr>
              <a:t>（四）单波束回声测深仪的缺点</a:t>
            </a:r>
          </a:p>
        </p:txBody>
      </p:sp>
      <p:sp>
        <p:nvSpPr>
          <p:cNvPr id="87043" name="Rectangle 4"/>
          <p:cNvSpPr>
            <a:spLocks noChangeArrowheads="1"/>
          </p:cNvSpPr>
          <p:nvPr/>
        </p:nvSpPr>
        <p:spPr bwMode="auto">
          <a:xfrm>
            <a:off x="898525" y="1052513"/>
            <a:ext cx="7921625" cy="572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342900" indent="-342900">
              <a:lnSpc>
                <a:spcPct val="150000"/>
              </a:lnSpc>
              <a:spcBef>
                <a:spcPct val="50000"/>
              </a:spcBef>
              <a:buClrTx/>
              <a:buFont typeface="Wingdings" pitchFamily="2" charset="2"/>
              <a:buChar char="Ø"/>
              <a:defRPr/>
            </a:pPr>
            <a:r>
              <a:rPr lang="zh-CN" altLang="en-US" sz="2400" dirty="0" smtClean="0">
                <a:solidFill>
                  <a:schemeClr val="tx1"/>
                </a:solidFill>
                <a:latin typeface="华文细黑" pitchFamily="2" charset="-122"/>
                <a:ea typeface="华文细黑" pitchFamily="2" charset="-122"/>
              </a:rPr>
              <a:t>每个声脉冲循环仅产生一个深度值。单波束回声测深数据分布特点：</a:t>
            </a:r>
            <a:endParaRPr lang="en-US" altLang="zh-CN" sz="2400" dirty="0" smtClean="0">
              <a:solidFill>
                <a:schemeClr val="tx1"/>
              </a:solidFill>
              <a:latin typeface="华文细黑" pitchFamily="2" charset="-122"/>
              <a:ea typeface="华文细黑" pitchFamily="2" charset="-122"/>
            </a:endParaRPr>
          </a:p>
          <a:p>
            <a:pPr marL="1085850" lvl="1" indent="-342900">
              <a:spcBef>
                <a:spcPct val="50000"/>
              </a:spcBef>
              <a:buClrTx/>
              <a:buFont typeface="Wingdings" pitchFamily="2" charset="2"/>
              <a:buChar char="Ø"/>
              <a:defRPr/>
            </a:pPr>
            <a:r>
              <a:rPr lang="zh-CN" altLang="en-US" sz="2000" b="1" dirty="0" smtClean="0">
                <a:solidFill>
                  <a:srgbClr val="FF0000"/>
                </a:solidFill>
                <a:latin typeface="华文细黑" pitchFamily="2" charset="-122"/>
                <a:ea typeface="华文细黑" pitchFamily="2" charset="-122"/>
              </a:rPr>
              <a:t>沿航迹线数据密集</a:t>
            </a:r>
            <a:endParaRPr lang="en-US" altLang="zh-CN" sz="2000" b="1" dirty="0" smtClean="0">
              <a:solidFill>
                <a:srgbClr val="FF0000"/>
              </a:solidFill>
              <a:latin typeface="华文细黑" pitchFamily="2" charset="-122"/>
              <a:ea typeface="华文细黑" pitchFamily="2" charset="-122"/>
            </a:endParaRPr>
          </a:p>
          <a:p>
            <a:pPr marL="1085850" lvl="1" indent="-342900">
              <a:spcBef>
                <a:spcPct val="50000"/>
              </a:spcBef>
              <a:buClrTx/>
              <a:buFont typeface="Wingdings" pitchFamily="2" charset="2"/>
              <a:buChar char="Ø"/>
              <a:defRPr/>
            </a:pPr>
            <a:r>
              <a:rPr lang="zh-CN" altLang="en-US" sz="2000" b="1" dirty="0" smtClean="0">
                <a:solidFill>
                  <a:srgbClr val="FF0000"/>
                </a:solidFill>
                <a:latin typeface="华文细黑" pitchFamily="2" charset="-122"/>
                <a:ea typeface="华文细黑" pitchFamily="2" charset="-122"/>
              </a:rPr>
              <a:t>在测线间隔内没有数据。</a:t>
            </a:r>
            <a:endParaRPr lang="en-US" altLang="zh-CN" sz="2000" b="1" dirty="0" smtClean="0">
              <a:solidFill>
                <a:srgbClr val="FF0000"/>
              </a:solidFill>
              <a:latin typeface="华文细黑" pitchFamily="2" charset="-122"/>
              <a:ea typeface="华文细黑" pitchFamily="2" charset="-122"/>
            </a:endParaRPr>
          </a:p>
          <a:p>
            <a:pPr marL="342900" indent="-342900">
              <a:lnSpc>
                <a:spcPct val="150000"/>
              </a:lnSpc>
              <a:spcBef>
                <a:spcPct val="50000"/>
              </a:spcBef>
              <a:buClrTx/>
              <a:buFont typeface="Wingdings" pitchFamily="2" charset="2"/>
              <a:buChar char="Ø"/>
              <a:defRPr/>
            </a:pPr>
            <a:r>
              <a:rPr lang="zh-CN" altLang="en-US" sz="2400" dirty="0" smtClean="0">
                <a:solidFill>
                  <a:schemeClr val="tx1"/>
                </a:solidFill>
                <a:latin typeface="华文细黑" pitchFamily="2" charset="-122"/>
                <a:ea typeface="华文细黑" pitchFamily="2" charset="-122"/>
              </a:rPr>
              <a:t>采用</a:t>
            </a:r>
            <a:r>
              <a:rPr lang="zh-CN" altLang="en-US" sz="2400" dirty="0">
                <a:solidFill>
                  <a:schemeClr val="tx1"/>
                </a:solidFill>
                <a:latin typeface="华文细黑" pitchFamily="2" charset="-122"/>
                <a:ea typeface="华文细黑" pitchFamily="2" charset="-122"/>
              </a:rPr>
              <a:t>数据格网化内插的方法预估测线间数据空白区的水深情况，格网化内插缺点</a:t>
            </a:r>
            <a:r>
              <a:rPr lang="zh-CN" altLang="en-US" sz="2400" dirty="0">
                <a:solidFill>
                  <a:schemeClr val="tx1"/>
                </a:solidFill>
                <a:latin typeface="华文细黑" pitchFamily="2" charset="-122"/>
                <a:ea typeface="华文细黑" pitchFamily="2" charset="-122"/>
                <a:sym typeface="Wingdings" panose="05000000000000000000" pitchFamily="2" charset="2"/>
              </a:rPr>
              <a:t>：</a:t>
            </a:r>
            <a:endParaRPr lang="en-US" altLang="zh-CN" sz="2400" dirty="0">
              <a:solidFill>
                <a:schemeClr val="tx1"/>
              </a:solidFill>
              <a:latin typeface="华文细黑" pitchFamily="2" charset="-122"/>
              <a:ea typeface="华文细黑" pitchFamily="2" charset="-122"/>
              <a:sym typeface="Wingdings" panose="05000000000000000000" pitchFamily="2" charset="2"/>
            </a:endParaRPr>
          </a:p>
          <a:p>
            <a:pPr marL="1085850" lvl="1" indent="-342900">
              <a:spcBef>
                <a:spcPct val="50000"/>
              </a:spcBef>
              <a:buClrTx/>
              <a:buFont typeface="Wingdings" panose="05000000000000000000" pitchFamily="2" charset="2"/>
              <a:buChar char="Ø"/>
              <a:defRPr/>
            </a:pPr>
            <a:r>
              <a:rPr lang="zh-CN" altLang="en-US" sz="2200" dirty="0" smtClean="0">
                <a:solidFill>
                  <a:schemeClr val="tx1"/>
                </a:solidFill>
                <a:latin typeface="华文细黑" pitchFamily="2" charset="-122"/>
                <a:ea typeface="华文细黑" pitchFamily="2" charset="-122"/>
                <a:sym typeface="Wingdings" panose="05000000000000000000" pitchFamily="2" charset="2"/>
              </a:rPr>
              <a:t>无法探测到尺度小于测线间隔的微地形；</a:t>
            </a:r>
            <a:endParaRPr lang="en-US" altLang="zh-CN" sz="2200" dirty="0" smtClean="0">
              <a:solidFill>
                <a:schemeClr val="tx1"/>
              </a:solidFill>
              <a:latin typeface="华文细黑" pitchFamily="2" charset="-122"/>
              <a:ea typeface="华文细黑" pitchFamily="2" charset="-122"/>
              <a:sym typeface="Wingdings" panose="05000000000000000000" pitchFamily="2" charset="2"/>
            </a:endParaRPr>
          </a:p>
          <a:p>
            <a:pPr marL="1085850" lvl="1" indent="-342900">
              <a:spcBef>
                <a:spcPct val="50000"/>
              </a:spcBef>
              <a:buClrTx/>
              <a:buFont typeface="Wingdings" panose="05000000000000000000" pitchFamily="2" charset="2"/>
              <a:buChar char="Ø"/>
              <a:defRPr/>
            </a:pPr>
            <a:r>
              <a:rPr lang="zh-CN" altLang="en-US" sz="2200" dirty="0" smtClean="0">
                <a:solidFill>
                  <a:schemeClr val="tx1"/>
                </a:solidFill>
                <a:latin typeface="华文细黑" pitchFamily="2" charset="-122"/>
                <a:ea typeface="华文细黑" pitchFamily="2" charset="-122"/>
                <a:sym typeface="Wingdings" panose="05000000000000000000" pitchFamily="2" charset="2"/>
              </a:rPr>
              <a:t>格网化内插会增加假地形</a:t>
            </a:r>
            <a:endParaRPr lang="zh-CN" altLang="en-US" sz="2200" dirty="0" smtClean="0">
              <a:solidFill>
                <a:schemeClr val="tx1"/>
              </a:solidFill>
              <a:latin typeface="华文细黑" pitchFamily="2" charset="-122"/>
              <a:ea typeface="华文细黑" pitchFamily="2" charset="-122"/>
            </a:endParaRPr>
          </a:p>
          <a:p>
            <a:pPr>
              <a:lnSpc>
                <a:spcPct val="150000"/>
              </a:lnSpc>
              <a:spcBef>
                <a:spcPct val="50000"/>
              </a:spcBef>
              <a:buClrTx/>
              <a:buFontTx/>
              <a:buNone/>
              <a:defRPr/>
            </a:pPr>
            <a:r>
              <a:rPr lang="zh-CN" altLang="en-US" sz="2400" dirty="0" smtClean="0">
                <a:solidFill>
                  <a:schemeClr val="tx1"/>
                </a:solidFill>
                <a:latin typeface="华文细黑" pitchFamily="2" charset="-122"/>
                <a:ea typeface="华文细黑" pitchFamily="2" charset="-122"/>
              </a:rPr>
              <a:t>        测线密度低会导致较差的海底地形描述，除非以非常慢的船速和密集的测线进行测深。</a:t>
            </a:r>
          </a:p>
        </p:txBody>
      </p:sp>
      <p:sp>
        <p:nvSpPr>
          <p:cNvPr id="266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8493338-D69E-4CD9-85C3-058662AA66C5}" type="slidenum">
              <a:rPr lang="en-US" altLang="zh-CN">
                <a:solidFill>
                  <a:srgbClr val="000000"/>
                </a:solidFill>
              </a:rPr>
              <a:pPr eaLnBrk="1" hangingPunct="1"/>
              <a:t>23</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dirty="0" smtClean="0">
                <a:solidFill>
                  <a:schemeClr val="tx2"/>
                </a:solidFill>
                <a:latin typeface="华文新魏" panose="02010800040101010101" pitchFamily="2" charset="-122"/>
                <a:ea typeface="华文新魏" panose="02010800040101010101" pitchFamily="2" charset="-122"/>
              </a:rPr>
              <a:t>（五）回声测深仪的分类</a:t>
            </a:r>
          </a:p>
        </p:txBody>
      </p:sp>
      <p:sp>
        <p:nvSpPr>
          <p:cNvPr id="23555" name="Rectangle 46"/>
          <p:cNvSpPr>
            <a:spLocks noChangeArrowheads="1"/>
          </p:cNvSpPr>
          <p:nvPr/>
        </p:nvSpPr>
        <p:spPr bwMode="auto">
          <a:xfrm>
            <a:off x="684213" y="2492375"/>
            <a:ext cx="2362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buSzPct val="200000"/>
              <a:buFont typeface="Wingdings" panose="05000000000000000000" pitchFamily="2" charset="2"/>
              <a:buNone/>
            </a:pPr>
            <a:r>
              <a:rPr lang="zh-CN" altLang="en-US" sz="3200" b="1">
                <a:solidFill>
                  <a:srgbClr val="3333FF"/>
                </a:solidFill>
                <a:latin typeface="华文细黑" panose="02010600040101010101" pitchFamily="2" charset="-122"/>
                <a:ea typeface="华文细黑" panose="02010600040101010101" pitchFamily="2" charset="-122"/>
              </a:rPr>
              <a:t>按照频率</a:t>
            </a:r>
          </a:p>
        </p:txBody>
      </p:sp>
      <p:sp>
        <p:nvSpPr>
          <p:cNvPr id="23556" name="AutoShape 47"/>
          <p:cNvSpPr>
            <a:spLocks/>
          </p:cNvSpPr>
          <p:nvPr/>
        </p:nvSpPr>
        <p:spPr bwMode="auto">
          <a:xfrm>
            <a:off x="2590800" y="1592263"/>
            <a:ext cx="762000" cy="2413000"/>
          </a:xfrm>
          <a:prstGeom prst="leftBrace">
            <a:avLst>
              <a:gd name="adj1" fmla="val 2332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3200"/>
          </a:p>
        </p:txBody>
      </p:sp>
      <p:sp>
        <p:nvSpPr>
          <p:cNvPr id="23557" name="Rectangle 49"/>
          <p:cNvSpPr>
            <a:spLocks noChangeArrowheads="1"/>
          </p:cNvSpPr>
          <p:nvPr/>
        </p:nvSpPr>
        <p:spPr bwMode="auto">
          <a:xfrm>
            <a:off x="3429000" y="1268413"/>
            <a:ext cx="5319713"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3200" dirty="0">
                <a:solidFill>
                  <a:srgbClr val="CC0000"/>
                </a:solidFill>
                <a:latin typeface="华文细黑" panose="02010600040101010101" pitchFamily="2" charset="-122"/>
                <a:ea typeface="华文细黑" panose="02010600040101010101" pitchFamily="2" charset="-122"/>
              </a:rPr>
              <a:t>单频测深仪：</a:t>
            </a:r>
            <a:r>
              <a:rPr lang="zh-CN" altLang="en-US" sz="2400" dirty="0">
                <a:latin typeface="华文细黑" panose="02010600040101010101" pitchFamily="2" charset="-122"/>
                <a:ea typeface="华文细黑" panose="02010600040101010101" pitchFamily="2" charset="-122"/>
              </a:rPr>
              <a:t>仅发射一个频率的超声波，以测量海面到海底表面之间的垂直距离，即水深。</a:t>
            </a:r>
          </a:p>
        </p:txBody>
      </p:sp>
      <p:sp>
        <p:nvSpPr>
          <p:cNvPr id="23558" name="Rectangle 50"/>
          <p:cNvSpPr>
            <a:spLocks noChangeArrowheads="1"/>
          </p:cNvSpPr>
          <p:nvPr/>
        </p:nvSpPr>
        <p:spPr bwMode="auto">
          <a:xfrm>
            <a:off x="3417888" y="3173413"/>
            <a:ext cx="5330825"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3200" dirty="0">
                <a:solidFill>
                  <a:srgbClr val="CC0000"/>
                </a:solidFill>
                <a:latin typeface="华文细黑" panose="02010600040101010101" pitchFamily="2" charset="-122"/>
                <a:ea typeface="华文细黑" panose="02010600040101010101" pitchFamily="2" charset="-122"/>
              </a:rPr>
              <a:t>双频测深仪：</a:t>
            </a:r>
            <a:r>
              <a:rPr lang="zh-CN" altLang="en-US" sz="2400" dirty="0">
                <a:latin typeface="华文细黑" panose="02010600040101010101" pitchFamily="2" charset="-122"/>
                <a:ea typeface="华文细黑" panose="02010600040101010101" pitchFamily="2" charset="-122"/>
              </a:rPr>
              <a:t>垂直向水下发射</a:t>
            </a:r>
            <a:r>
              <a:rPr lang="zh-CN" altLang="en-US" sz="2400" dirty="0">
                <a:solidFill>
                  <a:srgbClr val="FF0000"/>
                </a:solidFill>
                <a:latin typeface="华文细黑" panose="02010600040101010101" pitchFamily="2" charset="-122"/>
                <a:ea typeface="华文细黑" panose="02010600040101010101" pitchFamily="2" charset="-122"/>
              </a:rPr>
              <a:t>高、低</a:t>
            </a:r>
            <a:r>
              <a:rPr lang="zh-CN" altLang="en-US" sz="2400" dirty="0">
                <a:latin typeface="华文细黑" panose="02010600040101010101" pitchFamily="2" charset="-122"/>
                <a:ea typeface="华文细黑" panose="02010600040101010101" pitchFamily="2" charset="-122"/>
              </a:rPr>
              <a:t>频脉冲，由于低频脉冲具有较强的穿透性，因而可以打到海底硬质层，获得深度</a:t>
            </a:r>
            <a:r>
              <a:rPr lang="en-US" altLang="zh-CN" sz="2400" dirty="0" err="1">
                <a:latin typeface="华文细黑" panose="02010600040101010101" pitchFamily="2" charset="-122"/>
                <a:ea typeface="华文细黑" panose="02010600040101010101" pitchFamily="2" charset="-122"/>
              </a:rPr>
              <a:t>H</a:t>
            </a:r>
            <a:r>
              <a:rPr lang="en-US" altLang="zh-CN" sz="2400" baseline="-25000" dirty="0" err="1">
                <a:latin typeface="华文细黑" panose="02010600040101010101" pitchFamily="2" charset="-122"/>
                <a:ea typeface="华文细黑" panose="02010600040101010101" pitchFamily="2" charset="-122"/>
              </a:rPr>
              <a:t>lf</a:t>
            </a:r>
            <a:r>
              <a:rPr lang="zh-CN" altLang="en-US" sz="2400" dirty="0">
                <a:latin typeface="华文细黑" panose="02010600040101010101" pitchFamily="2" charset="-122"/>
                <a:ea typeface="华文细黑" panose="02010600040101010101" pitchFamily="2" charset="-122"/>
              </a:rPr>
              <a:t>，高频脉冲仅能打到海底沉积物标称，获得水深</a:t>
            </a:r>
            <a:r>
              <a:rPr lang="en-US" altLang="zh-CN" sz="2400" dirty="0" err="1">
                <a:latin typeface="华文细黑" panose="02010600040101010101" pitchFamily="2" charset="-122"/>
                <a:ea typeface="华文细黑" panose="02010600040101010101" pitchFamily="2" charset="-122"/>
              </a:rPr>
              <a:t>H</a:t>
            </a:r>
            <a:r>
              <a:rPr lang="en-US" altLang="zh-CN" sz="2400" baseline="-25000" dirty="0" err="1">
                <a:latin typeface="华文细黑" panose="02010600040101010101" pitchFamily="2" charset="-122"/>
                <a:ea typeface="华文细黑" panose="02010600040101010101" pitchFamily="2" charset="-122"/>
              </a:rPr>
              <a:t>hf</a:t>
            </a:r>
            <a:r>
              <a:rPr lang="zh-CN" altLang="en-US" sz="2400" dirty="0">
                <a:latin typeface="华文细黑" panose="02010600040101010101" pitchFamily="2" charset="-122"/>
                <a:ea typeface="华文细黑" panose="02010600040101010101" pitchFamily="2" charset="-122"/>
              </a:rPr>
              <a:t>，两个脉冲所得深度之差便是淤泥厚度</a:t>
            </a:r>
            <a:r>
              <a:rPr kumimoji="1" lang="en-US" altLang="zh-CN" sz="2400" i="1" dirty="0" err="1">
                <a:latin typeface="Times New Roman" panose="02020603050405020304" pitchFamily="18" charset="0"/>
              </a:rPr>
              <a:t>Δh</a:t>
            </a:r>
            <a:r>
              <a:rPr kumimoji="1" lang="en-US" altLang="zh-CN" sz="2400" i="1" dirty="0">
                <a:latin typeface="Times New Roman" panose="02020603050405020304" pitchFamily="18" charset="0"/>
              </a:rPr>
              <a:t> </a:t>
            </a:r>
            <a:r>
              <a:rPr lang="zh-CN" altLang="en-US" sz="2400" dirty="0">
                <a:latin typeface="华文细黑" panose="02010600040101010101" pitchFamily="2" charset="-122"/>
                <a:ea typeface="华文细黑" panose="02010600040101010101" pitchFamily="2" charset="-122"/>
              </a:rPr>
              <a:t>。</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40" y="1383898"/>
            <a:ext cx="4680520" cy="3579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b="1" dirty="0" smtClean="0">
                <a:latin typeface="华文新魏" panose="02010800040101010101" pitchFamily="2" charset="-122"/>
                <a:ea typeface="华文新魏" panose="02010800040101010101" pitchFamily="2" charset="-122"/>
              </a:rPr>
              <a:t>二、多波束测深</a:t>
            </a:r>
            <a:r>
              <a:rPr lang="zh-CN" altLang="en-US" b="1" dirty="0">
                <a:latin typeface="华文新魏" panose="02010800040101010101" pitchFamily="2" charset="-122"/>
                <a:ea typeface="华文新魏" panose="02010800040101010101" pitchFamily="2" charset="-122"/>
              </a:rPr>
              <a:t>系统</a:t>
            </a:r>
            <a:endParaRPr lang="zh-CN" altLang="en-US" b="1" dirty="0" smtClean="0">
              <a:latin typeface="华文新魏" panose="02010800040101010101" pitchFamily="2" charset="-122"/>
              <a:ea typeface="华文新魏" panose="02010800040101010101" pitchFamily="2" charset="-122"/>
            </a:endParaRPr>
          </a:p>
        </p:txBody>
      </p:sp>
      <p:sp>
        <p:nvSpPr>
          <p:cNvPr id="27651" name="Rectangle 3"/>
          <p:cNvSpPr>
            <a:spLocks noChangeArrowheads="1"/>
          </p:cNvSpPr>
          <p:nvPr/>
        </p:nvSpPr>
        <p:spPr bwMode="auto">
          <a:xfrm>
            <a:off x="1042988" y="981075"/>
            <a:ext cx="7624762"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en-US" altLang="zh-CN" sz="2400" dirty="0">
                <a:solidFill>
                  <a:schemeClr val="tx2"/>
                </a:solidFill>
                <a:latin typeface="华文细黑" panose="02010600040101010101" pitchFamily="2" charset="-122"/>
                <a:ea typeface="华文细黑" panose="02010600040101010101" pitchFamily="2" charset="-122"/>
              </a:rPr>
              <a:t>20</a:t>
            </a:r>
            <a:r>
              <a:rPr lang="zh-CN" altLang="en-US" sz="2400" dirty="0">
                <a:solidFill>
                  <a:schemeClr val="tx2"/>
                </a:solidFill>
                <a:latin typeface="华文细黑" panose="02010600040101010101" pitchFamily="2" charset="-122"/>
                <a:ea typeface="华文细黑" panose="02010600040101010101" pitchFamily="2" charset="-122"/>
              </a:rPr>
              <a:t>世纪</a:t>
            </a:r>
            <a:r>
              <a:rPr lang="en-US" altLang="zh-CN" sz="2400" dirty="0">
                <a:solidFill>
                  <a:schemeClr val="tx2"/>
                </a:solidFill>
                <a:latin typeface="华文细黑" panose="02010600040101010101" pitchFamily="2" charset="-122"/>
                <a:ea typeface="华文细黑" panose="02010600040101010101" pitchFamily="2" charset="-122"/>
              </a:rPr>
              <a:t>70</a:t>
            </a:r>
            <a:r>
              <a:rPr lang="zh-CN" altLang="en-US" sz="2400" dirty="0">
                <a:solidFill>
                  <a:schemeClr val="tx2"/>
                </a:solidFill>
                <a:latin typeface="华文细黑" panose="02010600040101010101" pitchFamily="2" charset="-122"/>
                <a:ea typeface="华文细黑" panose="02010600040101010101" pitchFamily="2" charset="-122"/>
              </a:rPr>
              <a:t>年代出现</a:t>
            </a:r>
          </a:p>
          <a:p>
            <a:pPr>
              <a:lnSpc>
                <a:spcPct val="150000"/>
              </a:lnSpc>
              <a:spcBef>
                <a:spcPct val="50000"/>
              </a:spcBef>
              <a:buSzPct val="200000"/>
              <a:buFont typeface="Webdings" panose="05030102010509060703" pitchFamily="18" charset="2"/>
              <a:buChar char="ô"/>
            </a:pPr>
            <a:r>
              <a:rPr lang="zh-CN" altLang="en-US" sz="2400" dirty="0">
                <a:solidFill>
                  <a:schemeClr val="tx2"/>
                </a:solidFill>
                <a:latin typeface="华文细黑" panose="02010600040101010101" pitchFamily="2" charset="-122"/>
                <a:ea typeface="华文细黑" panose="02010600040101010101" pitchFamily="2" charset="-122"/>
              </a:rPr>
              <a:t>一次给出与航线相垂直的平面内几十甚至几百个上千个海底被测点的水深值</a:t>
            </a:r>
            <a:r>
              <a:rPr lang="zh-CN" altLang="en-US" sz="2400" dirty="0" smtClean="0">
                <a:solidFill>
                  <a:schemeClr val="tx2"/>
                </a:solidFill>
                <a:latin typeface="华文细黑" panose="02010600040101010101" pitchFamily="2" charset="-122"/>
                <a:ea typeface="华文细黑" panose="02010600040101010101" pitchFamily="2" charset="-122"/>
              </a:rPr>
              <a:t>，</a:t>
            </a:r>
            <a:r>
              <a:rPr lang="zh-CN" altLang="en-US" sz="2400" dirty="0">
                <a:solidFill>
                  <a:schemeClr val="tx2"/>
                </a:solidFill>
                <a:latin typeface="华文细黑" panose="02010600040101010101" pitchFamily="2" charset="-122"/>
                <a:ea typeface="华文细黑" panose="02010600040101010101" pitchFamily="2" charset="-122"/>
              </a:rPr>
              <a:t>获得</a:t>
            </a:r>
            <a:r>
              <a:rPr lang="zh-CN" altLang="en-US" sz="2400" dirty="0" smtClean="0">
                <a:solidFill>
                  <a:schemeClr val="tx2"/>
                </a:solidFill>
                <a:latin typeface="华文细黑" panose="02010600040101010101" pitchFamily="2" charset="-122"/>
                <a:ea typeface="华文细黑" panose="02010600040101010101" pitchFamily="2" charset="-122"/>
              </a:rPr>
              <a:t>一</a:t>
            </a:r>
            <a:r>
              <a:rPr lang="zh-CN" altLang="en-US" sz="2400" dirty="0">
                <a:solidFill>
                  <a:schemeClr val="tx2"/>
                </a:solidFill>
                <a:latin typeface="华文细黑" panose="02010600040101010101" pitchFamily="2" charset="-122"/>
                <a:ea typeface="华文细黑" panose="02010600040101010101" pitchFamily="2" charset="-122"/>
              </a:rPr>
              <a:t>条一定宽度的全覆盖的水深条带。</a:t>
            </a:r>
          </a:p>
        </p:txBody>
      </p:sp>
      <p:pic>
        <p:nvPicPr>
          <p:cNvPr id="276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502" y="2999477"/>
            <a:ext cx="3528392" cy="385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5" name="Rectangle 7"/>
          <p:cNvSpPr>
            <a:spLocks noChangeArrowheads="1"/>
          </p:cNvSpPr>
          <p:nvPr/>
        </p:nvSpPr>
        <p:spPr bwMode="auto">
          <a:xfrm>
            <a:off x="6443663" y="330200"/>
            <a:ext cx="33940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dirty="0" err="1">
                <a:solidFill>
                  <a:srgbClr val="00339B"/>
                </a:solidFill>
                <a:latin typeface="Arial" panose="020B0604020202020204" pitchFamily="34" charset="0"/>
              </a:rPr>
              <a:t>Multibeam</a:t>
            </a:r>
            <a:r>
              <a:rPr lang="en-US" altLang="zh-CN" dirty="0">
                <a:solidFill>
                  <a:srgbClr val="00339B"/>
                </a:solidFill>
                <a:latin typeface="Arial" panose="020B0604020202020204" pitchFamily="34" charset="0"/>
              </a:rPr>
              <a:t> Sonar</a:t>
            </a:r>
          </a:p>
        </p:txBody>
      </p:sp>
      <p:sp>
        <p:nvSpPr>
          <p:cNvPr id="2765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6818E41-CC9D-4133-8B74-3CF6D35425DC}" type="slidenum">
              <a:rPr lang="en-US" altLang="zh-CN">
                <a:solidFill>
                  <a:srgbClr val="000000"/>
                </a:solidFill>
              </a:rPr>
              <a:pPr eaLnBrk="1" hangingPunct="1"/>
              <a:t>25</a:t>
            </a:fld>
            <a:endParaRPr lang="en-US" altLang="zh-CN">
              <a:solidFill>
                <a:srgbClr val="000000"/>
              </a:solidFill>
            </a:endParaRP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2" y="3492388"/>
            <a:ext cx="5036089" cy="3289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en-US" altLang="zh-CN" sz="2200" dirty="0">
                <a:latin typeface="华文细黑" pitchFamily="2" charset="-122"/>
                <a:ea typeface="华文细黑" pitchFamily="2" charset="-122"/>
              </a:rPr>
              <a:t> </a:t>
            </a:r>
            <a:r>
              <a:rPr lang="en-US" altLang="zh-CN" sz="2200" dirty="0" smtClean="0">
                <a:latin typeface="华文细黑" pitchFamily="2" charset="-122"/>
                <a:ea typeface="华文细黑" pitchFamily="2" charset="-122"/>
              </a:rPr>
              <a:t>       </a:t>
            </a:r>
            <a:r>
              <a:rPr lang="zh-CN" altLang="en-US" sz="2200" dirty="0" smtClean="0">
                <a:latin typeface="华文细黑" pitchFamily="2" charset="-122"/>
                <a:ea typeface="华文细黑" pitchFamily="2" charset="-122"/>
              </a:rPr>
              <a:t>多波束系统是由多个子系统组成的综合系统。对于不同的多波束系统，虽然单元组成不同，但大体上可将系统分为：</a:t>
            </a:r>
            <a:endParaRPr lang="en-US" altLang="zh-CN" sz="2200" dirty="0" smtClean="0">
              <a:latin typeface="华文细黑" pitchFamily="2" charset="-122"/>
              <a:ea typeface="华文细黑" pitchFamily="2" charset="-122"/>
            </a:endParaRPr>
          </a:p>
          <a:p>
            <a:pPr>
              <a:defRPr/>
            </a:pPr>
            <a:r>
              <a:rPr lang="zh-CN" altLang="en-US" sz="2200" dirty="0">
                <a:latin typeface="华文细黑" pitchFamily="2" charset="-122"/>
                <a:ea typeface="华文细黑" pitchFamily="2" charset="-122"/>
              </a:rPr>
              <a:t>多波束声学系统（</a:t>
            </a:r>
            <a:r>
              <a:rPr lang="en-US" altLang="zh-CN" sz="2200" dirty="0">
                <a:latin typeface="华文细黑" pitchFamily="2" charset="-122"/>
                <a:ea typeface="华文细黑" pitchFamily="2" charset="-122"/>
              </a:rPr>
              <a:t>MBES</a:t>
            </a:r>
            <a:r>
              <a:rPr lang="zh-CN" altLang="en-US" sz="2200" dirty="0">
                <a:latin typeface="华文细黑" pitchFamily="2" charset="-122"/>
                <a:ea typeface="华文细黑" pitchFamily="2" charset="-122"/>
              </a:rPr>
              <a:t>）</a:t>
            </a:r>
            <a:endParaRPr lang="en-US" altLang="zh-CN" sz="2200" dirty="0">
              <a:latin typeface="华文细黑" pitchFamily="2" charset="-122"/>
              <a:ea typeface="华文细黑" pitchFamily="2" charset="-122"/>
            </a:endParaRPr>
          </a:p>
          <a:p>
            <a:pPr lvl="1">
              <a:defRPr/>
            </a:pPr>
            <a:r>
              <a:rPr lang="zh-CN" altLang="en-US" sz="2000" dirty="0" smtClean="0">
                <a:latin typeface="华文细黑" pitchFamily="2" charset="-122"/>
                <a:ea typeface="华文细黑" pitchFamily="2" charset="-122"/>
              </a:rPr>
              <a:t>换能器，波束的发射和接收</a:t>
            </a:r>
            <a:endParaRPr lang="en-US" altLang="zh-CN" sz="2000" dirty="0" smtClean="0">
              <a:latin typeface="华文细黑" pitchFamily="2" charset="-122"/>
              <a:ea typeface="华文细黑" pitchFamily="2" charset="-122"/>
            </a:endParaRPr>
          </a:p>
          <a:p>
            <a:pPr>
              <a:defRPr/>
            </a:pPr>
            <a:r>
              <a:rPr lang="zh-CN" altLang="en-US" sz="2200" dirty="0">
                <a:latin typeface="华文细黑" pitchFamily="2" charset="-122"/>
                <a:ea typeface="华文细黑" pitchFamily="2" charset="-122"/>
              </a:rPr>
              <a:t>多波束数据采集系统（</a:t>
            </a:r>
            <a:r>
              <a:rPr lang="en-US" altLang="zh-CN" sz="2200" dirty="0">
                <a:latin typeface="华文细黑" pitchFamily="2" charset="-122"/>
                <a:ea typeface="华文细黑" pitchFamily="2" charset="-122"/>
              </a:rPr>
              <a:t>MCS</a:t>
            </a:r>
            <a:r>
              <a:rPr lang="zh-CN" altLang="en-US" sz="2200" dirty="0">
                <a:latin typeface="华文细黑" pitchFamily="2" charset="-122"/>
                <a:ea typeface="华文细黑" pitchFamily="2" charset="-122"/>
              </a:rPr>
              <a:t>）</a:t>
            </a:r>
            <a:endParaRPr lang="en-US" altLang="zh-CN" sz="2200" dirty="0">
              <a:latin typeface="华文细黑" pitchFamily="2" charset="-122"/>
              <a:ea typeface="华文细黑" pitchFamily="2" charset="-122"/>
            </a:endParaRPr>
          </a:p>
          <a:p>
            <a:pPr lvl="1">
              <a:defRPr/>
            </a:pPr>
            <a:r>
              <a:rPr lang="zh-CN" altLang="en-US" sz="2000" dirty="0" smtClean="0">
                <a:latin typeface="华文细黑" pitchFamily="2" charset="-122"/>
                <a:ea typeface="华文细黑" pitchFamily="2" charset="-122"/>
              </a:rPr>
              <a:t>完成波束的形成和将接收到的声波信号转换为数字信号，并反算其测量距离或记录其往返程时间</a:t>
            </a:r>
            <a:endParaRPr lang="en-US" altLang="zh-CN" sz="2000" dirty="0" smtClean="0">
              <a:latin typeface="华文细黑" pitchFamily="2" charset="-122"/>
              <a:ea typeface="华文细黑" pitchFamily="2" charset="-122"/>
            </a:endParaRPr>
          </a:p>
          <a:p>
            <a:pPr>
              <a:defRPr/>
            </a:pPr>
            <a:r>
              <a:rPr lang="zh-CN" altLang="en-US" sz="2200" b="1" dirty="0">
                <a:solidFill>
                  <a:srgbClr val="FF0000"/>
                </a:solidFill>
                <a:latin typeface="华文细黑" pitchFamily="2" charset="-122"/>
                <a:ea typeface="华文细黑" pitchFamily="2" charset="-122"/>
              </a:rPr>
              <a:t>外围辅助传感器</a:t>
            </a:r>
            <a:endParaRPr lang="en-US" altLang="zh-CN" sz="2200" b="1" dirty="0">
              <a:solidFill>
                <a:srgbClr val="FF0000"/>
              </a:solidFill>
              <a:latin typeface="华文细黑" pitchFamily="2" charset="-122"/>
              <a:ea typeface="华文细黑" pitchFamily="2" charset="-122"/>
            </a:endParaRPr>
          </a:p>
          <a:p>
            <a:pPr lvl="1">
              <a:defRPr/>
            </a:pPr>
            <a:r>
              <a:rPr lang="zh-CN" altLang="en-US" sz="2000" b="1" dirty="0" smtClean="0">
                <a:solidFill>
                  <a:srgbClr val="FF0000"/>
                </a:solidFill>
                <a:latin typeface="华文细黑" pitchFamily="2" charset="-122"/>
                <a:ea typeface="华文细黑" pitchFamily="2" charset="-122"/>
              </a:rPr>
              <a:t>主要包括定位传感器（如</a:t>
            </a:r>
            <a:r>
              <a:rPr lang="en-US" altLang="zh-CN" sz="2000" b="1" dirty="0" smtClean="0">
                <a:solidFill>
                  <a:srgbClr val="FF0000"/>
                </a:solidFill>
                <a:latin typeface="华文细黑" pitchFamily="2" charset="-122"/>
                <a:ea typeface="华文细黑" pitchFamily="2" charset="-122"/>
              </a:rPr>
              <a:t>GPS</a:t>
            </a:r>
            <a:r>
              <a:rPr lang="zh-CN" altLang="en-US" sz="2000" b="1" dirty="0" smtClean="0">
                <a:solidFill>
                  <a:srgbClr val="FF0000"/>
                </a:solidFill>
                <a:latin typeface="华文细黑" pitchFamily="2" charset="-122"/>
                <a:ea typeface="华文细黑" pitchFamily="2" charset="-122"/>
              </a:rPr>
              <a:t>）、姿态传感器（如姿态仪）、声速剖面仪（</a:t>
            </a:r>
            <a:r>
              <a:rPr lang="en-US" altLang="zh-CN" sz="2000" b="1" dirty="0" smtClean="0">
                <a:solidFill>
                  <a:srgbClr val="FF0000"/>
                </a:solidFill>
                <a:latin typeface="华文细黑" pitchFamily="2" charset="-122"/>
                <a:ea typeface="华文细黑" pitchFamily="2" charset="-122"/>
              </a:rPr>
              <a:t>CDT</a:t>
            </a:r>
            <a:r>
              <a:rPr lang="zh-CN" altLang="en-US" sz="2000" b="1" dirty="0" smtClean="0">
                <a:solidFill>
                  <a:srgbClr val="FF0000"/>
                </a:solidFill>
                <a:latin typeface="华文细黑" pitchFamily="2" charset="-122"/>
                <a:ea typeface="华文细黑" pitchFamily="2" charset="-122"/>
              </a:rPr>
              <a:t>）和电罗经，主要实现测量船瞬时位置、姿态、航向的测定以及海水中声速传播特性的测定</a:t>
            </a:r>
            <a:endParaRPr lang="en-US" altLang="zh-CN" sz="2000" b="1" dirty="0" smtClean="0">
              <a:solidFill>
                <a:srgbClr val="FF0000"/>
              </a:solidFill>
              <a:latin typeface="华文细黑" pitchFamily="2" charset="-122"/>
              <a:ea typeface="华文细黑" pitchFamily="2" charset="-122"/>
            </a:endParaRPr>
          </a:p>
          <a:p>
            <a:pPr>
              <a:defRPr/>
            </a:pPr>
            <a:r>
              <a:rPr lang="zh-CN" altLang="en-US" sz="2200" dirty="0">
                <a:latin typeface="华文细黑" pitchFamily="2" charset="-122"/>
                <a:ea typeface="华文细黑" pitchFamily="2" charset="-122"/>
              </a:rPr>
              <a:t>数据处理系统</a:t>
            </a:r>
            <a:endParaRPr lang="en-US" altLang="zh-CN" sz="2200" dirty="0">
              <a:latin typeface="华文细黑" pitchFamily="2" charset="-122"/>
              <a:ea typeface="华文细黑" pitchFamily="2" charset="-122"/>
            </a:endParaRPr>
          </a:p>
          <a:p>
            <a:pPr lvl="1">
              <a:defRPr/>
            </a:pPr>
            <a:r>
              <a:rPr lang="zh-CN" altLang="en-US" sz="2000" dirty="0" smtClean="0">
                <a:latin typeface="华文细黑" pitchFamily="2" charset="-122"/>
                <a:ea typeface="华文细黑" pitchFamily="2" charset="-122"/>
              </a:rPr>
              <a:t>综合声波测量、定位、船姿、声速剖面和潮位等信息，计算波束脚印的坐标和深度，并绘制海底平面或三维图，用于海底的勘察和调查</a:t>
            </a:r>
            <a:endParaRPr lang="en-US" altLang="zh-CN" sz="2000" dirty="0">
              <a:latin typeface="华文细黑" pitchFamily="2" charset="-122"/>
              <a:ea typeface="华文细黑" pitchFamily="2" charset="-122"/>
            </a:endParaRPr>
          </a:p>
        </p:txBody>
      </p:sp>
      <p:sp>
        <p:nvSpPr>
          <p:cNvPr id="29699" name="Rectangle 2"/>
          <p:cNvSpPr>
            <a:spLocks noGrp="1" noChangeArrowheads="1"/>
          </p:cNvSpPr>
          <p:nvPr>
            <p:ph type="title"/>
          </p:nvPr>
        </p:nvSpPr>
        <p:spPr>
          <a:xfrm>
            <a:off x="900113" y="223838"/>
            <a:ext cx="7772400" cy="612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600" dirty="0" smtClean="0">
                <a:ea typeface="华文新魏" panose="02010800040101010101" pitchFamily="2" charset="-122"/>
              </a:rPr>
              <a:t>（一） 系统组成</a:t>
            </a:r>
            <a:br>
              <a:rPr lang="zh-CN" altLang="en-US" sz="3600" dirty="0" smtClean="0">
                <a:ea typeface="华文新魏" panose="02010800040101010101" pitchFamily="2" charset="-122"/>
              </a:rPr>
            </a:br>
            <a:endParaRPr lang="zh-CN" altLang="en-US" sz="3600" dirty="0" smtClean="0">
              <a:ea typeface="华文新魏" panose="02010800040101010101" pitchFamily="2" charset="-122"/>
            </a:endParaRPr>
          </a:p>
        </p:txBody>
      </p:sp>
      <p:sp>
        <p:nvSpPr>
          <p:cNvPr id="2970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6E5FEF5-327C-45FD-AF01-66F02394BB12}" type="slidenum">
              <a:rPr lang="en-US" altLang="zh-CN">
                <a:solidFill>
                  <a:srgbClr val="000000"/>
                </a:solidFill>
              </a:rPr>
              <a:pPr eaLnBrk="1" hangingPunct="1"/>
              <a:t>26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213" name="Group 5"/>
          <p:cNvGrpSpPr>
            <a:grpSpLocks/>
          </p:cNvGrpSpPr>
          <p:nvPr/>
        </p:nvGrpSpPr>
        <p:grpSpPr bwMode="auto">
          <a:xfrm>
            <a:off x="1119188" y="908050"/>
            <a:ext cx="7416800" cy="5645150"/>
            <a:chOff x="912" y="960"/>
            <a:chExt cx="3795" cy="2872"/>
          </a:xfrm>
        </p:grpSpPr>
        <p:grpSp>
          <p:nvGrpSpPr>
            <p:cNvPr id="30729" name="Group 6"/>
            <p:cNvGrpSpPr>
              <a:grpSpLocks/>
            </p:cNvGrpSpPr>
            <p:nvPr/>
          </p:nvGrpSpPr>
          <p:grpSpPr bwMode="auto">
            <a:xfrm>
              <a:off x="912" y="960"/>
              <a:ext cx="3795" cy="2608"/>
              <a:chOff x="912" y="960"/>
              <a:chExt cx="3795" cy="2608"/>
            </a:xfrm>
          </p:grpSpPr>
          <p:pic>
            <p:nvPicPr>
              <p:cNvPr id="30731" name="Picture 7" descr="126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082"/>
                <a:ext cx="3795" cy="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Text Box 8"/>
              <p:cNvSpPr txBox="1">
                <a:spLocks noChangeAspect="1" noChangeArrowheads="1"/>
              </p:cNvSpPr>
              <p:nvPr/>
            </p:nvSpPr>
            <p:spPr bwMode="auto">
              <a:xfrm>
                <a:off x="2708" y="960"/>
                <a:ext cx="29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endParaRPr lang="zh-CN" altLang="zh-CN" sz="1200" b="1">
                  <a:latin typeface="Times New Roman" panose="02020603050405020304" pitchFamily="18" charset="0"/>
                </a:endParaRPr>
              </a:p>
            </p:txBody>
          </p:sp>
          <p:sp>
            <p:nvSpPr>
              <p:cNvPr id="30733" name="Text Box 9"/>
              <p:cNvSpPr txBox="1">
                <a:spLocks noChangeAspect="1" noChangeArrowheads="1"/>
              </p:cNvSpPr>
              <p:nvPr/>
            </p:nvSpPr>
            <p:spPr bwMode="auto">
              <a:xfrm>
                <a:off x="1242" y="1643"/>
                <a:ext cx="251"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200" b="1">
                    <a:latin typeface="Times New Roman" panose="02020603050405020304" pitchFamily="18" charset="0"/>
                  </a:rPr>
                  <a:t>GPS</a:t>
                </a:r>
              </a:p>
            </p:txBody>
          </p:sp>
          <p:sp>
            <p:nvSpPr>
              <p:cNvPr id="30734" name="Text Box 10"/>
              <p:cNvSpPr txBox="1">
                <a:spLocks noChangeAspect="1" noChangeArrowheads="1"/>
              </p:cNvSpPr>
              <p:nvPr/>
            </p:nvSpPr>
            <p:spPr bwMode="auto">
              <a:xfrm>
                <a:off x="1159" y="2503"/>
                <a:ext cx="411" cy="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声速断面</a:t>
                </a:r>
              </a:p>
            </p:txBody>
          </p:sp>
          <p:sp>
            <p:nvSpPr>
              <p:cNvPr id="30735" name="Text Box 11"/>
              <p:cNvSpPr txBox="1">
                <a:spLocks noChangeAspect="1" noChangeArrowheads="1"/>
              </p:cNvSpPr>
              <p:nvPr/>
            </p:nvSpPr>
            <p:spPr bwMode="auto">
              <a:xfrm>
                <a:off x="1218" y="2816"/>
                <a:ext cx="30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罗经</a:t>
                </a:r>
              </a:p>
            </p:txBody>
          </p:sp>
          <p:sp>
            <p:nvSpPr>
              <p:cNvPr id="30736" name="Text Box 12"/>
              <p:cNvSpPr txBox="1">
                <a:spLocks noChangeAspect="1" noChangeArrowheads="1"/>
              </p:cNvSpPr>
              <p:nvPr/>
            </p:nvSpPr>
            <p:spPr bwMode="auto">
              <a:xfrm>
                <a:off x="1128" y="3293"/>
                <a:ext cx="466"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姿态传感器</a:t>
                </a:r>
              </a:p>
            </p:txBody>
          </p:sp>
          <p:sp>
            <p:nvSpPr>
              <p:cNvPr id="30737" name="Text Box 13"/>
              <p:cNvSpPr txBox="1">
                <a:spLocks noChangeAspect="1" noChangeArrowheads="1"/>
              </p:cNvSpPr>
              <p:nvPr/>
            </p:nvSpPr>
            <p:spPr bwMode="auto">
              <a:xfrm>
                <a:off x="1920" y="3408"/>
                <a:ext cx="286"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换能器</a:t>
                </a:r>
              </a:p>
            </p:txBody>
          </p:sp>
          <p:sp>
            <p:nvSpPr>
              <p:cNvPr id="30738" name="Text Box 14"/>
              <p:cNvSpPr txBox="1">
                <a:spLocks noChangeAspect="1" noChangeArrowheads="1"/>
              </p:cNvSpPr>
              <p:nvPr/>
            </p:nvSpPr>
            <p:spPr bwMode="auto">
              <a:xfrm>
                <a:off x="2397" y="2661"/>
                <a:ext cx="428"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ts val="500"/>
                  </a:spcBef>
                  <a:spcAft>
                    <a:spcPts val="500"/>
                  </a:spcAft>
                </a:pPr>
                <a:r>
                  <a:rPr lang="en-US" altLang="zh-CN" sz="1200" b="1">
                    <a:latin typeface="Times New Roman" panose="02020603050405020304" pitchFamily="18" charset="0"/>
                  </a:rPr>
                  <a:t>Transceiver</a:t>
                </a:r>
              </a:p>
              <a:p>
                <a:pPr algn="just"/>
                <a:endParaRPr lang="en-US" altLang="zh-CN" sz="1200" b="1">
                  <a:latin typeface="Times New Roman" panose="02020603050405020304" pitchFamily="18" charset="0"/>
                </a:endParaRPr>
              </a:p>
            </p:txBody>
          </p:sp>
          <p:sp>
            <p:nvSpPr>
              <p:cNvPr id="30739" name="Text Box 15"/>
              <p:cNvSpPr txBox="1">
                <a:spLocks noChangeAspect="1" noChangeArrowheads="1"/>
              </p:cNvSpPr>
              <p:nvPr/>
            </p:nvSpPr>
            <p:spPr bwMode="auto">
              <a:xfrm>
                <a:off x="2464" y="1946"/>
                <a:ext cx="38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操作和检</a:t>
                </a:r>
              </a:p>
              <a:p>
                <a:r>
                  <a:rPr lang="zh-CN" altLang="en-US" sz="1200" b="1">
                    <a:latin typeface="Times New Roman" panose="02020603050405020304" pitchFamily="18" charset="0"/>
                  </a:rPr>
                  <a:t>测单元</a:t>
                </a:r>
              </a:p>
            </p:txBody>
          </p:sp>
          <p:sp>
            <p:nvSpPr>
              <p:cNvPr id="30740" name="Text Box 16"/>
              <p:cNvSpPr txBox="1">
                <a:spLocks noChangeAspect="1" noChangeArrowheads="1"/>
              </p:cNvSpPr>
              <p:nvPr/>
            </p:nvSpPr>
            <p:spPr bwMode="auto">
              <a:xfrm>
                <a:off x="2192" y="1165"/>
                <a:ext cx="360"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监控器</a:t>
                </a:r>
              </a:p>
            </p:txBody>
          </p:sp>
          <p:sp>
            <p:nvSpPr>
              <p:cNvPr id="30741" name="Text Box 17"/>
              <p:cNvSpPr txBox="1">
                <a:spLocks noChangeAspect="1" noChangeArrowheads="1"/>
              </p:cNvSpPr>
              <p:nvPr/>
            </p:nvSpPr>
            <p:spPr bwMode="auto">
              <a:xfrm>
                <a:off x="3171" y="1574"/>
                <a:ext cx="540"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导航监控器</a:t>
                </a:r>
              </a:p>
            </p:txBody>
          </p:sp>
          <p:sp>
            <p:nvSpPr>
              <p:cNvPr id="30742" name="Text Box 18"/>
              <p:cNvSpPr txBox="1">
                <a:spLocks noChangeAspect="1" noChangeArrowheads="1"/>
              </p:cNvSpPr>
              <p:nvPr/>
            </p:nvSpPr>
            <p:spPr bwMode="auto">
              <a:xfrm>
                <a:off x="4200" y="1494"/>
                <a:ext cx="307" cy="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后处理</a:t>
                </a:r>
              </a:p>
            </p:txBody>
          </p:sp>
          <p:sp>
            <p:nvSpPr>
              <p:cNvPr id="30743" name="Text Box 19"/>
              <p:cNvSpPr txBox="1">
                <a:spLocks noChangeAspect="1" noChangeArrowheads="1"/>
              </p:cNvSpPr>
              <p:nvPr/>
            </p:nvSpPr>
            <p:spPr bwMode="auto">
              <a:xfrm>
                <a:off x="3013" y="1885"/>
                <a:ext cx="835"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200" b="1">
                    <a:latin typeface="Times New Roman" panose="02020603050405020304" pitchFamily="18" charset="0"/>
                  </a:rPr>
                  <a:t>实时数据处理工作站</a:t>
                </a:r>
              </a:p>
            </p:txBody>
          </p:sp>
          <p:sp>
            <p:nvSpPr>
              <p:cNvPr id="30744" name="Text Box 20"/>
              <p:cNvSpPr txBox="1">
                <a:spLocks noChangeAspect="1" noChangeArrowheads="1"/>
              </p:cNvSpPr>
              <p:nvPr/>
            </p:nvSpPr>
            <p:spPr bwMode="auto">
              <a:xfrm>
                <a:off x="3117" y="2642"/>
                <a:ext cx="442"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数据存储</a:t>
                </a:r>
              </a:p>
            </p:txBody>
          </p:sp>
          <p:sp>
            <p:nvSpPr>
              <p:cNvPr id="30745" name="Text Box 21"/>
              <p:cNvSpPr txBox="1">
                <a:spLocks noChangeAspect="1" noChangeArrowheads="1"/>
              </p:cNvSpPr>
              <p:nvPr/>
            </p:nvSpPr>
            <p:spPr bwMode="auto">
              <a:xfrm>
                <a:off x="4216" y="2726"/>
                <a:ext cx="309"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绘图仪</a:t>
                </a:r>
              </a:p>
            </p:txBody>
          </p:sp>
          <p:sp>
            <p:nvSpPr>
              <p:cNvPr id="30746" name="Text Box 22"/>
              <p:cNvSpPr txBox="1">
                <a:spLocks noChangeAspect="1" noChangeArrowheads="1"/>
              </p:cNvSpPr>
              <p:nvPr/>
            </p:nvSpPr>
            <p:spPr bwMode="auto">
              <a:xfrm>
                <a:off x="4224" y="3424"/>
                <a:ext cx="27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打印机</a:t>
                </a:r>
              </a:p>
            </p:txBody>
          </p:sp>
          <p:pic>
            <p:nvPicPr>
              <p:cNvPr id="30747" name="Picture 23" descr="t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 y="2081"/>
                <a:ext cx="19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8" name="Picture 24" descr="so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4" y="2922"/>
                <a:ext cx="344" cy="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9" name="Text Box 25"/>
              <p:cNvSpPr txBox="1">
                <a:spLocks noChangeAspect="1" noChangeArrowheads="1"/>
              </p:cNvSpPr>
              <p:nvPr/>
            </p:nvSpPr>
            <p:spPr bwMode="auto">
              <a:xfrm>
                <a:off x="3084" y="3097"/>
                <a:ext cx="660"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声纳影像记录</a:t>
                </a:r>
              </a:p>
            </p:txBody>
          </p:sp>
          <p:sp>
            <p:nvSpPr>
              <p:cNvPr id="30750" name="Freeform 26"/>
              <p:cNvSpPr>
                <a:spLocks noChangeAspect="1"/>
              </p:cNvSpPr>
              <p:nvPr/>
            </p:nvSpPr>
            <p:spPr bwMode="auto">
              <a:xfrm>
                <a:off x="4133" y="1838"/>
                <a:ext cx="77" cy="256"/>
              </a:xfrm>
              <a:custGeom>
                <a:avLst/>
                <a:gdLst>
                  <a:gd name="T0" fmla="*/ 0 w 210"/>
                  <a:gd name="T1" fmla="*/ 0 h 624"/>
                  <a:gd name="T2" fmla="*/ 0 w 210"/>
                  <a:gd name="T3" fmla="*/ 0 h 624"/>
                  <a:gd name="T4" fmla="*/ 0 w 210"/>
                  <a:gd name="T5" fmla="*/ 0 h 624"/>
                  <a:gd name="T6" fmla="*/ 0 60000 65536"/>
                  <a:gd name="T7" fmla="*/ 0 60000 65536"/>
                  <a:gd name="T8" fmla="*/ 0 60000 65536"/>
                </a:gdLst>
                <a:ahLst/>
                <a:cxnLst>
                  <a:cxn ang="T6">
                    <a:pos x="T0" y="T1"/>
                  </a:cxn>
                  <a:cxn ang="T7">
                    <a:pos x="T2" y="T3"/>
                  </a:cxn>
                  <a:cxn ang="T8">
                    <a:pos x="T4" y="T5"/>
                  </a:cxn>
                </a:cxnLst>
                <a:rect l="0" t="0" r="r" b="b"/>
                <a:pathLst>
                  <a:path w="210" h="624">
                    <a:moveTo>
                      <a:pt x="210" y="0"/>
                    </a:moveTo>
                    <a:lnTo>
                      <a:pt x="0" y="0"/>
                    </a:lnTo>
                    <a:lnTo>
                      <a:pt x="0" y="624"/>
                    </a:lnTo>
                  </a:path>
                </a:pathLst>
              </a:custGeom>
              <a:noFill/>
              <a:ln w="9525">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1" name="Freeform 27"/>
              <p:cNvSpPr>
                <a:spLocks noChangeAspect="1"/>
              </p:cNvSpPr>
              <p:nvPr/>
            </p:nvSpPr>
            <p:spPr bwMode="auto">
              <a:xfrm>
                <a:off x="2967" y="2221"/>
                <a:ext cx="268" cy="765"/>
              </a:xfrm>
              <a:custGeom>
                <a:avLst/>
                <a:gdLst>
                  <a:gd name="T0" fmla="*/ 0 w 735"/>
                  <a:gd name="T1" fmla="*/ 0 h 1872"/>
                  <a:gd name="T2" fmla="*/ 0 w 735"/>
                  <a:gd name="T3" fmla="*/ 0 h 1872"/>
                  <a:gd name="T4" fmla="*/ 0 w 735"/>
                  <a:gd name="T5" fmla="*/ 0 h 1872"/>
                  <a:gd name="T6" fmla="*/ 0 w 735"/>
                  <a:gd name="T7" fmla="*/ 0 h 18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35" h="1872">
                    <a:moveTo>
                      <a:pt x="525" y="0"/>
                    </a:moveTo>
                    <a:lnTo>
                      <a:pt x="0" y="0"/>
                    </a:lnTo>
                    <a:lnTo>
                      <a:pt x="0" y="1872"/>
                    </a:lnTo>
                    <a:lnTo>
                      <a:pt x="735" y="1872"/>
                    </a:lnTo>
                  </a:path>
                </a:pathLst>
              </a:custGeom>
              <a:noFill/>
              <a:ln w="9525">
                <a:solidFill>
                  <a:srgbClr val="96969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752" name="Oval 28"/>
              <p:cNvSpPr>
                <a:spLocks noChangeAspect="1" noChangeArrowheads="1"/>
              </p:cNvSpPr>
              <p:nvPr/>
            </p:nvSpPr>
            <p:spPr bwMode="auto">
              <a:xfrm>
                <a:off x="1252" y="1345"/>
                <a:ext cx="100" cy="22"/>
              </a:xfrm>
              <a:prstGeom prst="ellipse">
                <a:avLst/>
              </a:prstGeom>
              <a:solidFill>
                <a:srgbClr val="FFFFFF"/>
              </a:solidFill>
              <a:ln w="9525">
                <a:solidFill>
                  <a:srgbClr val="000000"/>
                </a:solidFill>
                <a:round/>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0753" name="Text Box 29"/>
              <p:cNvSpPr txBox="1">
                <a:spLocks noChangeAspect="1" noChangeArrowheads="1"/>
              </p:cNvSpPr>
              <p:nvPr/>
            </p:nvSpPr>
            <p:spPr bwMode="auto">
              <a:xfrm>
                <a:off x="4261" y="2082"/>
                <a:ext cx="353"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latin typeface="Times New Roman" panose="02020603050405020304" pitchFamily="18" charset="0"/>
                  </a:rPr>
                  <a:t>数据存储</a:t>
                </a:r>
              </a:p>
            </p:txBody>
          </p:sp>
        </p:grpSp>
        <p:sp>
          <p:nvSpPr>
            <p:cNvPr id="94238" name="Text Box 30"/>
            <p:cNvSpPr txBox="1">
              <a:spLocks noChangeAspect="1" noChangeArrowheads="1"/>
            </p:cNvSpPr>
            <p:nvPr/>
          </p:nvSpPr>
          <p:spPr bwMode="auto">
            <a:xfrm>
              <a:off x="1831" y="3635"/>
              <a:ext cx="2181"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defRPr/>
              </a:pPr>
              <a:r>
                <a:rPr lang="en-US" altLang="zh-CN" sz="1600" b="1" dirty="0">
                  <a:effectLst>
                    <a:outerShdw blurRad="38100" dist="38100" dir="2700000" algn="tl">
                      <a:srgbClr val="C0C0C0"/>
                    </a:outerShdw>
                  </a:effectLst>
                  <a:latin typeface="黑体" pitchFamily="49" charset="-122"/>
                  <a:ea typeface="黑体" pitchFamily="49" charset="-122"/>
                </a:rPr>
                <a:t>SimradEM950/1000</a:t>
              </a:r>
              <a:r>
                <a:rPr lang="zh-CN" altLang="en-US" sz="1600" b="1" dirty="0">
                  <a:effectLst>
                    <a:outerShdw blurRad="38100" dist="38100" dir="2700000" algn="tl">
                      <a:srgbClr val="C0C0C0"/>
                    </a:outerShdw>
                  </a:effectLst>
                  <a:latin typeface="黑体" pitchFamily="49" charset="-122"/>
                  <a:ea typeface="黑体" pitchFamily="49" charset="-122"/>
                </a:rPr>
                <a:t>多波束声纳系统组成单元</a:t>
              </a:r>
            </a:p>
          </p:txBody>
        </p:sp>
      </p:grpSp>
      <p:sp>
        <p:nvSpPr>
          <p:cNvPr id="94239" name="AutoShape 31"/>
          <p:cNvSpPr>
            <a:spLocks noChangeArrowheads="1"/>
          </p:cNvSpPr>
          <p:nvPr/>
        </p:nvSpPr>
        <p:spPr bwMode="auto">
          <a:xfrm rot="7250526">
            <a:off x="225425" y="3098801"/>
            <a:ext cx="1184275" cy="692150"/>
          </a:xfrm>
          <a:prstGeom prst="wedgeRoundRectCallout">
            <a:avLst>
              <a:gd name="adj1" fmla="val 29981"/>
              <a:gd name="adj2" fmla="val -110069"/>
              <a:gd name="adj3" fmla="val 16667"/>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b="1">
                <a:latin typeface="Times New Roman" panose="02020603050405020304" pitchFamily="18" charset="0"/>
                <a:ea typeface="黑体" panose="02010609060101010101" pitchFamily="49" charset="-122"/>
              </a:rPr>
              <a:t>外围辅助</a:t>
            </a:r>
          </a:p>
          <a:p>
            <a:pPr>
              <a:spcBef>
                <a:spcPct val="20000"/>
              </a:spcBef>
            </a:pPr>
            <a:r>
              <a:rPr lang="zh-CN" altLang="en-US" sz="1200" b="1">
                <a:latin typeface="Times New Roman" panose="02020603050405020304" pitchFamily="18" charset="0"/>
                <a:ea typeface="黑体" panose="02010609060101010101" pitchFamily="49" charset="-122"/>
              </a:rPr>
              <a:t>传感器</a:t>
            </a:r>
          </a:p>
        </p:txBody>
      </p:sp>
      <p:sp>
        <p:nvSpPr>
          <p:cNvPr id="94240" name="AutoShape 32"/>
          <p:cNvSpPr>
            <a:spLocks noChangeArrowheads="1"/>
          </p:cNvSpPr>
          <p:nvPr/>
        </p:nvSpPr>
        <p:spPr bwMode="auto">
          <a:xfrm rot="7998493">
            <a:off x="4289425" y="5103813"/>
            <a:ext cx="1004888" cy="1122362"/>
          </a:xfrm>
          <a:prstGeom prst="wedgeEllipseCallout">
            <a:avLst>
              <a:gd name="adj1" fmla="val 25208"/>
              <a:gd name="adj2" fmla="val 62315"/>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b="1">
                <a:latin typeface="黑体" panose="02010609060101010101" pitchFamily="49" charset="-122"/>
                <a:ea typeface="黑体" panose="02010609060101010101" pitchFamily="49" charset="-122"/>
              </a:rPr>
              <a:t>多波束声学系统</a:t>
            </a:r>
            <a:r>
              <a:rPr lang="en-US" altLang="zh-CN" sz="1200" b="1">
                <a:latin typeface="黑体" panose="02010609060101010101" pitchFamily="49" charset="-122"/>
                <a:ea typeface="黑体" panose="02010609060101010101" pitchFamily="49" charset="-122"/>
              </a:rPr>
              <a:t>MBES</a:t>
            </a:r>
          </a:p>
        </p:txBody>
      </p:sp>
      <p:sp>
        <p:nvSpPr>
          <p:cNvPr id="94241" name="AutoShape 33"/>
          <p:cNvSpPr>
            <a:spLocks noChangeArrowheads="1"/>
          </p:cNvSpPr>
          <p:nvPr/>
        </p:nvSpPr>
        <p:spPr bwMode="auto">
          <a:xfrm rot="1181381">
            <a:off x="8032750" y="3716338"/>
            <a:ext cx="1123950" cy="765175"/>
          </a:xfrm>
          <a:prstGeom prst="wedgeRoundRectCallout">
            <a:avLst>
              <a:gd name="adj1" fmla="val -61519"/>
              <a:gd name="adj2" fmla="val 107287"/>
              <a:gd name="adj3" fmla="val 16667"/>
            </a:avLst>
          </a:prstGeom>
          <a:solidFill>
            <a:srgbClr val="FF6600"/>
          </a:solidFill>
          <a:ln>
            <a:noFill/>
          </a:ln>
          <a:effectLst/>
          <a:extLst>
            <a:ext uri="{91240B29-F687-4F45-9708-019B960494DF}">
              <a14:hiddenLine xmlns:a14="http://schemas.microsoft.com/office/drawing/2010/main" w="9525">
                <a:solidFill>
                  <a:srgbClr val="CCFF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b="1">
                <a:latin typeface="黑体" panose="02010609060101010101" pitchFamily="49" charset="-122"/>
                <a:ea typeface="黑体" panose="02010609060101010101" pitchFamily="49" charset="-122"/>
              </a:rPr>
              <a:t>成果输出系统</a:t>
            </a:r>
            <a:r>
              <a:rPr lang="en-US" altLang="zh-CN" sz="1200" b="1">
                <a:latin typeface="黑体" panose="02010609060101010101" pitchFamily="49" charset="-122"/>
                <a:ea typeface="黑体" panose="02010609060101010101" pitchFamily="49" charset="-122"/>
              </a:rPr>
              <a:t>(</a:t>
            </a:r>
            <a:r>
              <a:rPr lang="zh-CN" altLang="en-US" sz="1200" b="1">
                <a:latin typeface="黑体" panose="02010609060101010101" pitchFamily="49" charset="-122"/>
                <a:ea typeface="黑体" panose="02010609060101010101" pitchFamily="49" charset="-122"/>
              </a:rPr>
              <a:t>外设系统</a:t>
            </a:r>
            <a:r>
              <a:rPr lang="en-US" altLang="zh-CN" sz="1200" b="1">
                <a:latin typeface="黑体" panose="02010609060101010101" pitchFamily="49" charset="-122"/>
                <a:ea typeface="黑体" panose="02010609060101010101" pitchFamily="49" charset="-122"/>
              </a:rPr>
              <a:t>)</a:t>
            </a:r>
          </a:p>
        </p:txBody>
      </p:sp>
      <p:sp>
        <p:nvSpPr>
          <p:cNvPr id="94242" name="AutoShape 34"/>
          <p:cNvSpPr>
            <a:spLocks noChangeArrowheads="1"/>
          </p:cNvSpPr>
          <p:nvPr/>
        </p:nvSpPr>
        <p:spPr bwMode="auto">
          <a:xfrm>
            <a:off x="5008563" y="620713"/>
            <a:ext cx="1092200" cy="882650"/>
          </a:xfrm>
          <a:prstGeom prst="wedgeEllipseCallout">
            <a:avLst>
              <a:gd name="adj1" fmla="val -78926"/>
              <a:gd name="adj2" fmla="val 124282"/>
            </a:avLst>
          </a:prstGeom>
          <a:solidFill>
            <a:srgbClr val="FF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b="1">
                <a:latin typeface="Times New Roman" panose="02020603050405020304" pitchFamily="18" charset="0"/>
                <a:ea typeface="黑体" panose="02010609060101010101" pitchFamily="49" charset="-122"/>
              </a:rPr>
              <a:t>外部监测和显示系统</a:t>
            </a:r>
          </a:p>
        </p:txBody>
      </p:sp>
      <p:sp>
        <p:nvSpPr>
          <p:cNvPr id="94243" name="AutoShape 35"/>
          <p:cNvSpPr>
            <a:spLocks noChangeArrowheads="1"/>
          </p:cNvSpPr>
          <p:nvPr/>
        </p:nvSpPr>
        <p:spPr bwMode="auto">
          <a:xfrm flipH="1">
            <a:off x="5668963" y="3941763"/>
            <a:ext cx="1176337" cy="706437"/>
          </a:xfrm>
          <a:prstGeom prst="wedgeEllipseCallout">
            <a:avLst>
              <a:gd name="adj1" fmla="val 82792"/>
              <a:gd name="adj2" fmla="val 24606"/>
            </a:avLst>
          </a:prstGeom>
          <a:solidFill>
            <a:schemeClr val="hlink"/>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90000"/>
              </a:lnSpc>
              <a:spcBef>
                <a:spcPct val="20000"/>
              </a:spcBef>
              <a:buClr>
                <a:srgbClr val="D48D00"/>
              </a:buClr>
              <a:buFont typeface="Wingdings" panose="05000000000000000000" pitchFamily="2" charset="2"/>
              <a:buNone/>
            </a:pPr>
            <a:r>
              <a:rPr kumimoji="1" lang="zh-CN" altLang="en-US" sz="1200" b="1">
                <a:latin typeface="宋体" panose="02010600030101010101" pitchFamily="2" charset="-122"/>
              </a:rPr>
              <a:t>数据存储</a:t>
            </a:r>
          </a:p>
          <a:p>
            <a:pPr>
              <a:lnSpc>
                <a:spcPct val="90000"/>
              </a:lnSpc>
              <a:spcBef>
                <a:spcPct val="20000"/>
              </a:spcBef>
              <a:buClr>
                <a:srgbClr val="D48D00"/>
              </a:buClr>
              <a:buFont typeface="Wingdings" panose="05000000000000000000" pitchFamily="2" charset="2"/>
              <a:buNone/>
            </a:pPr>
            <a:r>
              <a:rPr kumimoji="1" lang="zh-CN" altLang="en-US" sz="1200" b="1">
                <a:latin typeface="宋体" panose="02010600030101010101" pitchFamily="2" charset="-122"/>
              </a:rPr>
              <a:t>和处理</a:t>
            </a:r>
            <a:endParaRPr kumimoji="1" lang="zh-CN" altLang="en-US" sz="2000" b="1">
              <a:latin typeface="宋体" panose="02010600030101010101" pitchFamily="2" charset="-122"/>
            </a:endParaRPr>
          </a:p>
        </p:txBody>
      </p:sp>
      <p:sp>
        <p:nvSpPr>
          <p:cNvPr id="307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BE83FFCC-B941-4921-A6A9-2603261C64AB}" type="slidenum">
              <a:rPr lang="en-US" altLang="zh-CN">
                <a:solidFill>
                  <a:srgbClr val="000000"/>
                </a:solidFill>
              </a:rPr>
              <a:pPr eaLnBrk="1" hangingPunct="1"/>
              <a:t>27</a:t>
            </a:fld>
            <a:endParaRPr lang="en-US" altLang="zh-CN">
              <a:solidFill>
                <a:srgbClr val="0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94213"/>
                                        </p:tgtEl>
                                        <p:attrNameLst>
                                          <p:attrName>style.visibility</p:attrName>
                                        </p:attrNameLst>
                                      </p:cBhvr>
                                      <p:to>
                                        <p:strVal val="visible"/>
                                      </p:to>
                                    </p:set>
                                    <p:anim calcmode="lin" valueType="num">
                                      <p:cBhvr additive="base">
                                        <p:cTn id="7" dur="500" fill="hold"/>
                                        <p:tgtEl>
                                          <p:spTgt spid="94213"/>
                                        </p:tgtEl>
                                        <p:attrNameLst>
                                          <p:attrName>ppt_x</p:attrName>
                                        </p:attrNameLst>
                                      </p:cBhvr>
                                      <p:tavLst>
                                        <p:tav tm="0">
                                          <p:val>
                                            <p:strVal val="0-#ppt_w/2"/>
                                          </p:val>
                                        </p:tav>
                                        <p:tav tm="100000">
                                          <p:val>
                                            <p:strVal val="#ppt_x"/>
                                          </p:val>
                                        </p:tav>
                                      </p:tavLst>
                                    </p:anim>
                                    <p:anim calcmode="lin" valueType="num">
                                      <p:cBhvr additive="base">
                                        <p:cTn id="8" dur="500" fill="hold"/>
                                        <p:tgtEl>
                                          <p:spTgt spid="942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94240"/>
                                        </p:tgtEl>
                                        <p:attrNameLst>
                                          <p:attrName>style.visibility</p:attrName>
                                        </p:attrNameLst>
                                      </p:cBhvr>
                                      <p:to>
                                        <p:strVal val="visible"/>
                                      </p:to>
                                    </p:set>
                                    <p:animEffect transition="in" filter="box(out)">
                                      <p:cBhvr>
                                        <p:cTn id="13" dur="500"/>
                                        <p:tgtEl>
                                          <p:spTgt spid="942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94239"/>
                                        </p:tgtEl>
                                        <p:attrNameLst>
                                          <p:attrName>style.visibility</p:attrName>
                                        </p:attrNameLst>
                                      </p:cBhvr>
                                      <p:to>
                                        <p:strVal val="visible"/>
                                      </p:to>
                                    </p:set>
                                    <p:animEffect transition="in" filter="slide(fromBottom)">
                                      <p:cBhvr>
                                        <p:cTn id="18" dur="500"/>
                                        <p:tgtEl>
                                          <p:spTgt spid="9423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4243"/>
                                        </p:tgtEl>
                                        <p:attrNameLst>
                                          <p:attrName>style.visibility</p:attrName>
                                        </p:attrNameLst>
                                      </p:cBhvr>
                                      <p:to>
                                        <p:strVal val="visible"/>
                                      </p:to>
                                    </p:set>
                                    <p:anim calcmode="lin" valueType="num">
                                      <p:cBhvr additive="base">
                                        <p:cTn id="23" dur="500" fill="hold"/>
                                        <p:tgtEl>
                                          <p:spTgt spid="94243"/>
                                        </p:tgtEl>
                                        <p:attrNameLst>
                                          <p:attrName>ppt_x</p:attrName>
                                        </p:attrNameLst>
                                      </p:cBhvr>
                                      <p:tavLst>
                                        <p:tav tm="0">
                                          <p:val>
                                            <p:strVal val="0-#ppt_w/2"/>
                                          </p:val>
                                        </p:tav>
                                        <p:tav tm="100000">
                                          <p:val>
                                            <p:strVal val="#ppt_x"/>
                                          </p:val>
                                        </p:tav>
                                      </p:tavLst>
                                    </p:anim>
                                    <p:anim calcmode="lin" valueType="num">
                                      <p:cBhvr additive="base">
                                        <p:cTn id="24" dur="500" fill="hold"/>
                                        <p:tgtEl>
                                          <p:spTgt spid="94243"/>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94242"/>
                                        </p:tgtEl>
                                        <p:attrNameLst>
                                          <p:attrName>style.visibility</p:attrName>
                                        </p:attrNameLst>
                                      </p:cBhvr>
                                      <p:to>
                                        <p:strVal val="visible"/>
                                      </p:to>
                                    </p:set>
                                    <p:anim calcmode="lin" valueType="num">
                                      <p:cBhvr additive="base">
                                        <p:cTn id="29" dur="500" fill="hold"/>
                                        <p:tgtEl>
                                          <p:spTgt spid="94242"/>
                                        </p:tgtEl>
                                        <p:attrNameLst>
                                          <p:attrName>ppt_x</p:attrName>
                                        </p:attrNameLst>
                                      </p:cBhvr>
                                      <p:tavLst>
                                        <p:tav tm="0">
                                          <p:val>
                                            <p:strVal val="#ppt_x"/>
                                          </p:val>
                                        </p:tav>
                                        <p:tav tm="100000">
                                          <p:val>
                                            <p:strVal val="#ppt_x"/>
                                          </p:val>
                                        </p:tav>
                                      </p:tavLst>
                                    </p:anim>
                                    <p:anim calcmode="lin" valueType="num">
                                      <p:cBhvr additive="base">
                                        <p:cTn id="30" dur="500" fill="hold"/>
                                        <p:tgtEl>
                                          <p:spTgt spid="94242"/>
                                        </p:tgtEl>
                                        <p:attrNameLst>
                                          <p:attrName>ppt_y</p:attrName>
                                        </p:attrNameLst>
                                      </p:cBhvr>
                                      <p:tavLst>
                                        <p:tav tm="0">
                                          <p:val>
                                            <p:strVal val="0-#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4241"/>
                                        </p:tgtEl>
                                        <p:attrNameLst>
                                          <p:attrName>style.visibility</p:attrName>
                                        </p:attrNameLst>
                                      </p:cBhvr>
                                      <p:to>
                                        <p:strVal val="visible"/>
                                      </p:to>
                                    </p:set>
                                    <p:animEffect transition="in" filter="wipe(up)">
                                      <p:cBhvr>
                                        <p:cTn id="35" dur="500"/>
                                        <p:tgtEl>
                                          <p:spTgt spid="94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9" grpId="0" animBg="1" autoUpdateAnimBg="0"/>
      <p:bldP spid="94240" grpId="0" animBg="1" autoUpdateAnimBg="0"/>
      <p:bldP spid="94241" grpId="0" animBg="1" autoUpdateAnimBg="0"/>
      <p:bldP spid="94242" grpId="0" animBg="1" autoUpdateAnimBg="0"/>
      <p:bldP spid="94243"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9" name="对象 8"/>
          <p:cNvGraphicFramePr>
            <a:graphicFrameLocks noChangeAspect="1"/>
          </p:cNvGraphicFramePr>
          <p:nvPr/>
        </p:nvGraphicFramePr>
        <p:xfrm>
          <a:off x="7131050" y="3536950"/>
          <a:ext cx="127000" cy="190500"/>
        </p:xfrm>
        <a:graphic>
          <a:graphicData uri="http://schemas.openxmlformats.org/presentationml/2006/ole">
            <mc:AlternateContent xmlns:mc="http://schemas.openxmlformats.org/markup-compatibility/2006">
              <mc:Choice xmlns:v="urn:schemas-microsoft-com:vml" Requires="v">
                <p:oleObj spid="_x0000_s34883" name="Equation" r:id="rId3" imgW="126890" imgH="190335" progId="Equation.DSMT4">
                  <p:embed/>
                </p:oleObj>
              </mc:Choice>
              <mc:Fallback>
                <p:oleObj name="Equation" r:id="rId3" imgW="126890" imgH="190335"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1050" y="3536950"/>
                        <a:ext cx="127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0" name="对象 11"/>
          <p:cNvGraphicFramePr>
            <a:graphicFrameLocks noChangeAspect="1"/>
          </p:cNvGraphicFramePr>
          <p:nvPr/>
        </p:nvGraphicFramePr>
        <p:xfrm>
          <a:off x="6221413" y="4616450"/>
          <a:ext cx="127000" cy="190500"/>
        </p:xfrm>
        <a:graphic>
          <a:graphicData uri="http://schemas.openxmlformats.org/presentationml/2006/ole">
            <mc:AlternateContent xmlns:mc="http://schemas.openxmlformats.org/markup-compatibility/2006">
              <mc:Choice xmlns:v="urn:schemas-microsoft-com:vml" Requires="v">
                <p:oleObj spid="_x0000_s34884" name="Equation" r:id="rId5" imgW="126890" imgH="190335" progId="Equation.DSMT4">
                  <p:embed/>
                </p:oleObj>
              </mc:Choice>
              <mc:Fallback>
                <p:oleObj name="Equation" r:id="rId5" imgW="126890" imgH="190335" progId="Equation.DSMT4">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1413" y="4616450"/>
                        <a:ext cx="127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4193A7B-0B39-49C7-81D5-84F9D25E8C99}" type="slidenum">
              <a:rPr lang="en-US" altLang="zh-CN">
                <a:solidFill>
                  <a:srgbClr val="000000"/>
                </a:solidFill>
              </a:rPr>
              <a:pPr eaLnBrk="1" hangingPunct="1"/>
              <a:t>28</a:t>
            </a:fld>
            <a:endParaRPr lang="en-US" altLang="zh-CN">
              <a:solidFill>
                <a:srgbClr val="000000"/>
              </a:solidFill>
            </a:endParaRPr>
          </a:p>
        </p:txBody>
      </p:sp>
      <p:sp>
        <p:nvSpPr>
          <p:cNvPr id="34822"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600" dirty="0">
                <a:ea typeface="华文新魏" panose="02010800040101010101" pitchFamily="2" charset="-122"/>
              </a:rPr>
              <a:t>（二）波束的发射、接收流程</a:t>
            </a:r>
            <a:br>
              <a:rPr lang="zh-CN" altLang="en-US" sz="3600" dirty="0">
                <a:ea typeface="华文新魏" panose="02010800040101010101" pitchFamily="2" charset="-122"/>
              </a:rPr>
            </a:br>
            <a:endParaRPr lang="zh-CN" altLang="en-US" sz="3600" dirty="0">
              <a:ea typeface="华文新魏" panose="02010800040101010101" pitchFamily="2" charset="-122"/>
            </a:endParaRPr>
          </a:p>
        </p:txBody>
      </p:sp>
      <p:sp>
        <p:nvSpPr>
          <p:cNvPr id="7" name="Rectangle 4"/>
          <p:cNvSpPr>
            <a:spLocks noChangeArrowheads="1"/>
          </p:cNvSpPr>
          <p:nvPr/>
        </p:nvSpPr>
        <p:spPr bwMode="auto">
          <a:xfrm>
            <a:off x="1042988" y="1125538"/>
            <a:ext cx="7759700" cy="270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800" dirty="0" smtClean="0">
                <a:latin typeface="华文细黑" panose="02010600040101010101" pitchFamily="2" charset="-122"/>
                <a:ea typeface="华文细黑" panose="02010600040101010101" pitchFamily="2" charset="-122"/>
              </a:rPr>
              <a:t>多</a:t>
            </a:r>
            <a:r>
              <a:rPr lang="zh-CN" altLang="en-US" sz="2800" dirty="0">
                <a:latin typeface="华文细黑" panose="02010600040101010101" pitchFamily="2" charset="-122"/>
                <a:ea typeface="华文细黑" panose="02010600040101010101" pitchFamily="2" charset="-122"/>
              </a:rPr>
              <a:t>波束探测采用</a:t>
            </a:r>
            <a:r>
              <a:rPr lang="zh-CN" altLang="en-US" sz="2800" b="1" dirty="0">
                <a:solidFill>
                  <a:srgbClr val="FF0000"/>
                </a:solidFill>
                <a:latin typeface="华文细黑" panose="02010600040101010101" pitchFamily="2" charset="-122"/>
                <a:ea typeface="华文细黑" panose="02010600040101010101" pitchFamily="2" charset="-122"/>
              </a:rPr>
              <a:t>发射、接收指向性相互垂直</a:t>
            </a:r>
            <a:r>
              <a:rPr lang="zh-CN" altLang="en-US" sz="2800" dirty="0">
                <a:latin typeface="华文细黑" panose="02010600040101010101" pitchFamily="2" charset="-122"/>
                <a:ea typeface="华文细黑" panose="02010600040101010101" pitchFamily="2" charset="-122"/>
              </a:rPr>
              <a:t>的</a:t>
            </a:r>
            <a:r>
              <a:rPr lang="zh-CN" altLang="en-US" sz="2800" b="1" u="sng" dirty="0">
                <a:solidFill>
                  <a:srgbClr val="FF0000"/>
                </a:solidFill>
                <a:latin typeface="华文细黑" panose="02010600040101010101" pitchFamily="2" charset="-122"/>
                <a:ea typeface="华文细黑" panose="02010600040101010101" pitchFamily="2" charset="-122"/>
              </a:rPr>
              <a:t>两组换能器基阵</a:t>
            </a:r>
            <a:r>
              <a:rPr lang="zh-CN" altLang="en-US" sz="2800" dirty="0">
                <a:latin typeface="华文细黑" panose="02010600040101010101" pitchFamily="2" charset="-122"/>
                <a:ea typeface="华文细黑" panose="02010600040101010101" pitchFamily="2" charset="-122"/>
              </a:rPr>
              <a:t>获取一系列垂直航向分布的窄波束。</a:t>
            </a:r>
          </a:p>
          <a:p>
            <a:pPr>
              <a:lnSpc>
                <a:spcPct val="150000"/>
              </a:lnSpc>
              <a:spcBef>
                <a:spcPct val="50000"/>
              </a:spcBef>
              <a:buSzPct val="200000"/>
              <a:buFont typeface="Webdings" panose="05030102010509060703" pitchFamily="18" charset="2"/>
              <a:buChar char="ô"/>
            </a:pPr>
            <a:endParaRPr lang="zh-CN" altLang="en-US" sz="2400" b="1"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00113" y="223838"/>
            <a:ext cx="7772400" cy="6842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600" dirty="0" smtClean="0">
                <a:ea typeface="华文新魏" panose="02010800040101010101" pitchFamily="2" charset="-122"/>
              </a:rPr>
              <a:t>波束的发射流程</a:t>
            </a:r>
            <a:r>
              <a:rPr lang="zh-CN" altLang="en-US" dirty="0" smtClean="0">
                <a:ea typeface="华文新魏" panose="02010800040101010101" pitchFamily="2" charset="-122"/>
              </a:rPr>
              <a:t/>
            </a:r>
            <a:br>
              <a:rPr lang="zh-CN" altLang="en-US" dirty="0" smtClean="0">
                <a:ea typeface="华文新魏" panose="02010800040101010101" pitchFamily="2" charset="-122"/>
              </a:rPr>
            </a:br>
            <a:endParaRPr lang="zh-CN" altLang="en-US" dirty="0" smtClean="0">
              <a:ea typeface="华文新魏" panose="02010800040101010101" pitchFamily="2" charset="-122"/>
            </a:endParaRPr>
          </a:p>
        </p:txBody>
      </p:sp>
      <p:sp>
        <p:nvSpPr>
          <p:cNvPr id="31747" name="Text Box 5"/>
          <p:cNvSpPr txBox="1">
            <a:spLocks noChangeArrowheads="1"/>
          </p:cNvSpPr>
          <p:nvPr/>
        </p:nvSpPr>
        <p:spPr bwMode="auto">
          <a:xfrm>
            <a:off x="837230" y="1340768"/>
            <a:ext cx="7993062" cy="1137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dirty="0" smtClean="0"/>
              <a:t>多</a:t>
            </a:r>
            <a:r>
              <a:rPr lang="zh-CN" altLang="en-US" sz="2400" dirty="0"/>
              <a:t>波束发射不止一个波束，而是形成一个</a:t>
            </a:r>
            <a:r>
              <a:rPr lang="zh-CN" altLang="en-US" sz="2400" b="1" dirty="0">
                <a:solidFill>
                  <a:srgbClr val="FF0000"/>
                </a:solidFill>
                <a:hlinkClick r:id="rId3" action="ppaction://hlinksldjump"/>
              </a:rPr>
              <a:t>具有一定扇面开角</a:t>
            </a:r>
            <a:r>
              <a:rPr lang="zh-CN" altLang="en-US" sz="2400" dirty="0"/>
              <a:t>的多个波束，发射角由发射模式参数决定。 </a:t>
            </a:r>
          </a:p>
        </p:txBody>
      </p:sp>
      <p:pic>
        <p:nvPicPr>
          <p:cNvPr id="31748"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568" y="2759874"/>
            <a:ext cx="7307911" cy="280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Rectangle 7"/>
          <p:cNvSpPr>
            <a:spLocks noChangeArrowheads="1"/>
          </p:cNvSpPr>
          <p:nvPr/>
        </p:nvSpPr>
        <p:spPr bwMode="auto">
          <a:xfrm>
            <a:off x="2830192" y="5836982"/>
            <a:ext cx="30146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dirty="0"/>
              <a:t>多波束的波束</a:t>
            </a:r>
            <a:r>
              <a:rPr lang="zh-CN" altLang="en-US" sz="2000" b="1" dirty="0"/>
              <a:t>发射原理图</a:t>
            </a:r>
          </a:p>
        </p:txBody>
      </p:sp>
      <p:sp>
        <p:nvSpPr>
          <p:cNvPr id="3175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145F9DA-D957-442F-BEEB-1744DEBCC6EC}" type="slidenum">
              <a:rPr lang="en-US" altLang="zh-CN">
                <a:solidFill>
                  <a:srgbClr val="000000"/>
                </a:solidFill>
              </a:rPr>
              <a:pPr eaLnBrk="1" hangingPunct="1"/>
              <a:t>29</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dirty="0" smtClean="0">
                <a:latin typeface="华文新魏" panose="02010800040101010101" pitchFamily="2" charset="-122"/>
                <a:ea typeface="华文新魏" panose="02010800040101010101" pitchFamily="2" charset="-122"/>
              </a:rPr>
              <a:t>主要内容</a:t>
            </a:r>
          </a:p>
        </p:txBody>
      </p:sp>
      <p:sp>
        <p:nvSpPr>
          <p:cNvPr id="19459" name="内容占位符 2"/>
          <p:cNvSpPr>
            <a:spLocks noGrp="1"/>
          </p:cNvSpPr>
          <p:nvPr>
            <p:ph idx="1"/>
          </p:nvPr>
        </p:nvSpPr>
        <p:spPr>
          <a:xfrm>
            <a:off x="900113" y="1052513"/>
            <a:ext cx="7993062" cy="5545137"/>
          </a:xfrm>
        </p:spPr>
        <p:txBody>
          <a:bodyPr/>
          <a:lstStyle/>
          <a:p>
            <a:pPr>
              <a:spcBef>
                <a:spcPct val="50000"/>
              </a:spcBef>
              <a:buSzPct val="200000"/>
              <a:buFont typeface="Webdings" panose="05030102010509060703" pitchFamily="18" charset="2"/>
              <a:buChar char="ô"/>
              <a:defRPr/>
            </a:pPr>
            <a:r>
              <a:rPr lang="zh-CN" altLang="en-US" dirty="0" smtClean="0">
                <a:latin typeface="华文细黑" panose="02010600040101010101" pitchFamily="2" charset="-122"/>
                <a:ea typeface="华文细黑" panose="02010600040101010101" pitchFamily="2" charset="-122"/>
              </a:rPr>
              <a:t>海底地形测量概述</a:t>
            </a:r>
            <a:endParaRPr lang="en-US" altLang="zh-CN" dirty="0" smtClean="0">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defRPr/>
            </a:pPr>
            <a:r>
              <a:rPr lang="zh-CN" altLang="en-US" dirty="0" smtClean="0">
                <a:latin typeface="华文细黑" panose="02010600040101010101" pitchFamily="2" charset="-122"/>
                <a:ea typeface="华文细黑" panose="02010600040101010101" pitchFamily="2" charset="-122"/>
              </a:rPr>
              <a:t>水深测量</a:t>
            </a:r>
            <a:endParaRPr lang="en-US" altLang="zh-CN" dirty="0" smtClean="0">
              <a:latin typeface="华文细黑" panose="02010600040101010101" pitchFamily="2" charset="-122"/>
              <a:ea typeface="华文细黑" panose="02010600040101010101" pitchFamily="2" charset="-122"/>
            </a:endParaRPr>
          </a:p>
          <a:p>
            <a:pPr lvl="1">
              <a:spcBef>
                <a:spcPct val="50000"/>
              </a:spcBef>
              <a:buSzPct val="200000"/>
              <a:buFont typeface="Webdings" panose="05030102010509060703" pitchFamily="18" charset="2"/>
              <a:buChar char="ô"/>
              <a:defRPr/>
            </a:pPr>
            <a:r>
              <a:rPr lang="zh-CN" altLang="en-US" dirty="0" smtClean="0">
                <a:latin typeface="华文细黑" panose="02010600040101010101" pitchFamily="2" charset="-122"/>
                <a:ea typeface="华文细黑" panose="02010600040101010101" pitchFamily="2" charset="-122"/>
              </a:rPr>
              <a:t>回声测深原理</a:t>
            </a:r>
            <a:endParaRPr lang="en-US" altLang="zh-CN" dirty="0" smtClean="0">
              <a:latin typeface="华文细黑" panose="02010600040101010101" pitchFamily="2" charset="-122"/>
              <a:ea typeface="华文细黑" panose="02010600040101010101" pitchFamily="2" charset="-122"/>
            </a:endParaRPr>
          </a:p>
          <a:p>
            <a:pPr lvl="1">
              <a:spcBef>
                <a:spcPct val="50000"/>
              </a:spcBef>
              <a:buSzPct val="200000"/>
              <a:buFont typeface="Webdings" panose="05030102010509060703" pitchFamily="18" charset="2"/>
              <a:buChar char="ô"/>
              <a:defRPr/>
            </a:pPr>
            <a:r>
              <a:rPr lang="zh-CN" altLang="en-US" dirty="0" smtClean="0">
                <a:latin typeface="华文细黑" panose="02010600040101010101" pitchFamily="2" charset="-122"/>
                <a:ea typeface="华文细黑" panose="02010600040101010101" pitchFamily="2" charset="-122"/>
              </a:rPr>
              <a:t>多波束测深系统</a:t>
            </a:r>
            <a:endParaRPr lang="en-US" altLang="zh-CN" dirty="0" smtClean="0">
              <a:latin typeface="华文细黑" panose="02010600040101010101" pitchFamily="2" charset="-122"/>
              <a:ea typeface="华文细黑" panose="02010600040101010101" pitchFamily="2" charset="-122"/>
            </a:endParaRPr>
          </a:p>
          <a:p>
            <a:pPr lvl="1">
              <a:spcBef>
                <a:spcPct val="50000"/>
              </a:spcBef>
              <a:buSzPct val="200000"/>
              <a:buFont typeface="Webdings" panose="05030102010509060703" pitchFamily="18" charset="2"/>
              <a:buChar char="ô"/>
              <a:defRPr/>
            </a:pPr>
            <a:r>
              <a:rPr lang="zh-CN" altLang="en-US" dirty="0" smtClean="0">
                <a:latin typeface="华文细黑" panose="02010600040101010101" pitchFamily="2" charset="-122"/>
                <a:ea typeface="华文细黑" panose="02010600040101010101" pitchFamily="2" charset="-122"/>
              </a:rPr>
              <a:t>水位改正</a:t>
            </a:r>
            <a:endParaRPr lang="en-US" altLang="zh-CN" dirty="0" smtClean="0">
              <a:latin typeface="华文细黑" panose="02010600040101010101" pitchFamily="2" charset="-122"/>
              <a:ea typeface="华文细黑" panose="02010600040101010101" pitchFamily="2" charset="-122"/>
            </a:endParaRPr>
          </a:p>
          <a:p>
            <a:pPr marL="903288" lvl="2" indent="-452438">
              <a:spcBef>
                <a:spcPct val="50000"/>
              </a:spcBef>
              <a:buClr>
                <a:srgbClr val="215968"/>
              </a:buClr>
              <a:buSzPct val="200000"/>
              <a:buFont typeface="Webdings" panose="05030102010509060703" pitchFamily="18" charset="2"/>
              <a:buChar char="ô"/>
              <a:defRPr/>
            </a:pPr>
            <a:r>
              <a:rPr lang="zh-CN" altLang="en-US" sz="2400" dirty="0" smtClean="0">
                <a:solidFill>
                  <a:schemeClr val="tx2">
                    <a:lumMod val="50000"/>
                  </a:schemeClr>
                </a:solidFill>
                <a:latin typeface="华文细黑" panose="02010600040101010101" pitchFamily="2" charset="-122"/>
                <a:ea typeface="华文细黑" panose="02010600040101010101" pitchFamily="2" charset="-122"/>
              </a:rPr>
              <a:t>测深精度</a:t>
            </a:r>
            <a:endParaRPr lang="en-US" altLang="zh-CN" sz="2400" dirty="0" smtClean="0">
              <a:solidFill>
                <a:schemeClr val="tx2">
                  <a:lumMod val="50000"/>
                </a:schemeClr>
              </a:solidFill>
              <a:latin typeface="华文细黑" panose="02010600040101010101" pitchFamily="2" charset="-122"/>
              <a:ea typeface="华文细黑" panose="02010600040101010101" pitchFamily="2" charset="-122"/>
            </a:endParaRPr>
          </a:p>
          <a:p>
            <a:pPr marL="452438" lvl="1" indent="-452438">
              <a:spcBef>
                <a:spcPct val="50000"/>
              </a:spcBef>
              <a:buClr>
                <a:srgbClr val="215968"/>
              </a:buClr>
              <a:buSzPct val="200000"/>
              <a:buFont typeface="Webdings" panose="05030102010509060703" pitchFamily="18" charset="2"/>
              <a:buChar char="ô"/>
              <a:defRPr/>
            </a:pPr>
            <a:r>
              <a:rPr lang="zh-CN" altLang="en-US" sz="2800" b="1" dirty="0" smtClean="0">
                <a:solidFill>
                  <a:srgbClr val="254061"/>
                </a:solidFill>
                <a:latin typeface="华文细黑" panose="02010600040101010101" pitchFamily="2" charset="-122"/>
                <a:ea typeface="华文细黑" panose="02010600040101010101" pitchFamily="2" charset="-122"/>
              </a:rPr>
              <a:t>海底地形测量的实施</a:t>
            </a:r>
            <a:endParaRPr lang="en-US" altLang="zh-CN" sz="2800" b="1" dirty="0" smtClean="0">
              <a:solidFill>
                <a:srgbClr val="254061"/>
              </a:solidFill>
              <a:latin typeface="华文细黑" panose="02010600040101010101" pitchFamily="2" charset="-122"/>
              <a:ea typeface="华文细黑" panose="02010600040101010101" pitchFamily="2" charset="-122"/>
            </a:endParaRPr>
          </a:p>
          <a:p>
            <a:pPr marL="100013">
              <a:spcBef>
                <a:spcPct val="50000"/>
              </a:spcBef>
              <a:buSzPct val="200000"/>
              <a:buFont typeface="Webdings" panose="05030102010509060703" pitchFamily="18" charset="2"/>
              <a:buChar char="ô"/>
              <a:defRPr/>
            </a:pPr>
            <a:r>
              <a:rPr lang="zh-CN" altLang="en-US" dirty="0">
                <a:latin typeface="华文细黑" panose="02010600040101010101" pitchFamily="2" charset="-122"/>
                <a:ea typeface="华文细黑" panose="02010600040101010101" pitchFamily="2" charset="-122"/>
              </a:rPr>
              <a:t>侧扫声纳系统</a:t>
            </a:r>
            <a:endParaRPr lang="en-US" altLang="zh-CN" dirty="0">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defRPr/>
            </a:pPr>
            <a:endParaRPr lang="en-US" altLang="zh-CN" dirty="0" smtClean="0">
              <a:latin typeface="华文细黑" panose="02010600040101010101" pitchFamily="2" charset="-122"/>
              <a:ea typeface="华文细黑"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txBox="1">
            <a:spLocks noChangeArrowheads="1"/>
          </p:cNvSpPr>
          <p:nvPr/>
        </p:nvSpPr>
        <p:spPr bwMode="auto">
          <a:xfrm>
            <a:off x="755650" y="873125"/>
            <a:ext cx="7772400" cy="68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solidFill>
                  <a:srgbClr val="000000"/>
                </a:solidFill>
                <a:ea typeface="华文新魏" panose="02010800040101010101" pitchFamily="2" charset="-122"/>
              </a:rPr>
              <a:t>多波束形成原理</a:t>
            </a:r>
            <a:br>
              <a:rPr lang="zh-CN" altLang="en-US" sz="2400">
                <a:solidFill>
                  <a:srgbClr val="000000"/>
                </a:solidFill>
                <a:ea typeface="华文新魏" panose="02010800040101010101" pitchFamily="2" charset="-122"/>
              </a:rPr>
            </a:br>
            <a:endParaRPr lang="zh-CN" altLang="en-US" sz="2400">
              <a:solidFill>
                <a:srgbClr val="000000"/>
              </a:solidFill>
              <a:ea typeface="华文新魏" panose="02010800040101010101" pitchFamily="2" charset="-122"/>
            </a:endParaRPr>
          </a:p>
        </p:txBody>
      </p:sp>
      <p:pic>
        <p:nvPicPr>
          <p:cNvPr id="32771"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1341438"/>
            <a:ext cx="5491163" cy="257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7588" y="1773238"/>
            <a:ext cx="3487737"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FFE24D1-3EF6-428E-8870-3D588E83C358}" type="slidenum">
              <a:rPr lang="en-US" altLang="zh-CN">
                <a:solidFill>
                  <a:srgbClr val="000000"/>
                </a:solidFill>
              </a:rPr>
              <a:pPr eaLnBrk="1" hangingPunct="1"/>
              <a:t>30</a:t>
            </a:fld>
            <a:endParaRPr lang="en-US" altLang="zh-CN">
              <a:solidFill>
                <a:srgbClr val="0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gtEl>
                                        <p:attrNameLst>
                                          <p:attrName>style.visibility</p:attrName>
                                        </p:attrNameLst>
                                      </p:cBhvr>
                                      <p:to>
                                        <p:strVal val="visible"/>
                                      </p:to>
                                    </p:set>
                                    <p:anim calcmode="lin" valueType="num">
                                      <p:cBhvr additive="base">
                                        <p:cTn id="7" dur="500" fill="hold"/>
                                        <p:tgtEl>
                                          <p:spTgt spid="38916"/>
                                        </p:tgtEl>
                                        <p:attrNameLst>
                                          <p:attrName>ppt_x</p:attrName>
                                        </p:attrNameLst>
                                      </p:cBhvr>
                                      <p:tavLst>
                                        <p:tav tm="0">
                                          <p:val>
                                            <p:strVal val="#ppt_x"/>
                                          </p:val>
                                        </p:tav>
                                        <p:tav tm="100000">
                                          <p:val>
                                            <p:strVal val="#ppt_x"/>
                                          </p:val>
                                        </p:tav>
                                      </p:tavLst>
                                    </p:anim>
                                    <p:anim calcmode="lin" valueType="num">
                                      <p:cBhvr additive="base">
                                        <p:cTn id="8"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6" name="Picture 4"/>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41438" y="1700213"/>
            <a:ext cx="746125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Rectangle 5"/>
          <p:cNvSpPr>
            <a:spLocks noChangeArrowheads="1"/>
          </p:cNvSpPr>
          <p:nvPr/>
        </p:nvSpPr>
        <p:spPr bwMode="auto">
          <a:xfrm>
            <a:off x="3203575" y="5535613"/>
            <a:ext cx="3057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多波束的波束</a:t>
            </a:r>
            <a:r>
              <a:rPr lang="zh-CN" altLang="en-US" sz="2000" b="1"/>
              <a:t>接收原理图 </a:t>
            </a:r>
          </a:p>
        </p:txBody>
      </p:sp>
      <p:sp>
        <p:nvSpPr>
          <p:cNvPr id="3379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9885F08-FBBA-49BE-9B20-ED91DB8841F2}" type="slidenum">
              <a:rPr lang="en-US" altLang="zh-CN">
                <a:solidFill>
                  <a:srgbClr val="000000"/>
                </a:solidFill>
              </a:rPr>
              <a:pPr eaLnBrk="1" hangingPunct="1"/>
              <a:t>31</a:t>
            </a:fld>
            <a:endParaRPr lang="en-US" altLang="zh-CN">
              <a:solidFill>
                <a:srgbClr val="000000"/>
              </a:solidFill>
            </a:endParaRPr>
          </a:p>
        </p:txBody>
      </p:sp>
      <p:sp>
        <p:nvSpPr>
          <p:cNvPr id="7" name="Rectangle 2"/>
          <p:cNvSpPr>
            <a:spLocks noGrp="1" noChangeArrowheads="1"/>
          </p:cNvSpPr>
          <p:nvPr>
            <p:ph type="title"/>
          </p:nvPr>
        </p:nvSpPr>
        <p:spPr>
          <a:xfrm>
            <a:off x="900113" y="223838"/>
            <a:ext cx="7772400" cy="6842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600" dirty="0" smtClean="0">
                <a:ea typeface="华文新魏" panose="02010800040101010101" pitchFamily="2" charset="-122"/>
              </a:rPr>
              <a:t>波束的</a:t>
            </a:r>
            <a:r>
              <a:rPr lang="zh-CN" altLang="en-US" sz="3600" dirty="0">
                <a:ea typeface="华文新魏" panose="02010800040101010101" pitchFamily="2" charset="-122"/>
              </a:rPr>
              <a:t>接收</a:t>
            </a:r>
            <a:r>
              <a:rPr lang="zh-CN" altLang="en-US" sz="3600" dirty="0" smtClean="0">
                <a:ea typeface="华文新魏" panose="02010800040101010101" pitchFamily="2" charset="-122"/>
              </a:rPr>
              <a:t>流程</a:t>
            </a:r>
            <a:r>
              <a:rPr lang="zh-CN" altLang="en-US" dirty="0" smtClean="0">
                <a:ea typeface="华文新魏" panose="02010800040101010101" pitchFamily="2" charset="-122"/>
              </a:rPr>
              <a:t/>
            </a:r>
            <a:br>
              <a:rPr lang="zh-CN" altLang="en-US" dirty="0" smtClean="0">
                <a:ea typeface="华文新魏" panose="02010800040101010101" pitchFamily="2" charset="-122"/>
              </a:rPr>
            </a:br>
            <a:endParaRPr lang="zh-CN" altLang="en-US" dirty="0" smtClean="0">
              <a:ea typeface="华文新魏" panose="02010800040101010101" pitchFamily="2" charset="-122"/>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5"/>
          <p:cNvGrpSpPr>
            <a:grpSpLocks/>
          </p:cNvGrpSpPr>
          <p:nvPr/>
        </p:nvGrpSpPr>
        <p:grpSpPr bwMode="auto">
          <a:xfrm>
            <a:off x="395288" y="1657350"/>
            <a:ext cx="4841875" cy="4248150"/>
            <a:chOff x="3420" y="8541"/>
            <a:chExt cx="4305" cy="3864"/>
          </a:xfrm>
        </p:grpSpPr>
        <p:grpSp>
          <p:nvGrpSpPr>
            <p:cNvPr id="35851" name="Group 6"/>
            <p:cNvGrpSpPr>
              <a:grpSpLocks/>
            </p:cNvGrpSpPr>
            <p:nvPr/>
          </p:nvGrpSpPr>
          <p:grpSpPr bwMode="auto">
            <a:xfrm>
              <a:off x="3420" y="8541"/>
              <a:ext cx="4305" cy="3860"/>
              <a:chOff x="3420" y="8541"/>
              <a:chExt cx="4305" cy="3860"/>
            </a:xfrm>
          </p:grpSpPr>
          <p:grpSp>
            <p:nvGrpSpPr>
              <p:cNvPr id="35855" name="Group 7"/>
              <p:cNvGrpSpPr>
                <a:grpSpLocks/>
              </p:cNvGrpSpPr>
              <p:nvPr/>
            </p:nvGrpSpPr>
            <p:grpSpPr bwMode="auto">
              <a:xfrm>
                <a:off x="3420" y="8541"/>
                <a:ext cx="4305" cy="3680"/>
                <a:chOff x="3417" y="9477"/>
                <a:chExt cx="4305" cy="3680"/>
              </a:xfrm>
            </p:grpSpPr>
            <p:sp>
              <p:nvSpPr>
                <p:cNvPr id="35857" name="Text Box 8"/>
                <p:cNvSpPr txBox="1">
                  <a:spLocks noChangeArrowheads="1"/>
                </p:cNvSpPr>
                <p:nvPr/>
              </p:nvSpPr>
              <p:spPr bwMode="auto">
                <a:xfrm>
                  <a:off x="6837" y="9477"/>
                  <a:ext cx="64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a:latin typeface="Times New Roman" panose="02020603050405020304" pitchFamily="18" charset="0"/>
                    </a:rPr>
                    <a:t>换能器</a:t>
                  </a:r>
                  <a:endParaRPr lang="zh-CN" altLang="en-US" sz="2800"/>
                </a:p>
              </p:txBody>
            </p:sp>
            <p:grpSp>
              <p:nvGrpSpPr>
                <p:cNvPr id="35858" name="Group 9"/>
                <p:cNvGrpSpPr>
                  <a:grpSpLocks/>
                </p:cNvGrpSpPr>
                <p:nvPr/>
              </p:nvGrpSpPr>
              <p:grpSpPr bwMode="auto">
                <a:xfrm>
                  <a:off x="3417" y="9552"/>
                  <a:ext cx="4305" cy="3605"/>
                  <a:chOff x="3417" y="9552"/>
                  <a:chExt cx="4305" cy="3605"/>
                </a:xfrm>
              </p:grpSpPr>
              <p:grpSp>
                <p:nvGrpSpPr>
                  <p:cNvPr id="35859" name="Group 12"/>
                  <p:cNvGrpSpPr>
                    <a:grpSpLocks/>
                  </p:cNvGrpSpPr>
                  <p:nvPr/>
                </p:nvGrpSpPr>
                <p:grpSpPr bwMode="auto">
                  <a:xfrm>
                    <a:off x="3417" y="9552"/>
                    <a:ext cx="4155" cy="3605"/>
                    <a:chOff x="3417" y="9552"/>
                    <a:chExt cx="4155" cy="3605"/>
                  </a:xfrm>
                </p:grpSpPr>
                <p:grpSp>
                  <p:nvGrpSpPr>
                    <p:cNvPr id="35863" name="Group 13"/>
                    <p:cNvGrpSpPr>
                      <a:grpSpLocks/>
                    </p:cNvGrpSpPr>
                    <p:nvPr/>
                  </p:nvGrpSpPr>
                  <p:grpSpPr bwMode="auto">
                    <a:xfrm>
                      <a:off x="3417" y="9552"/>
                      <a:ext cx="3988" cy="3605"/>
                      <a:chOff x="3417" y="9552"/>
                      <a:chExt cx="3988" cy="3605"/>
                    </a:xfrm>
                  </p:grpSpPr>
                  <p:grpSp>
                    <p:nvGrpSpPr>
                      <p:cNvPr id="35867" name="Group 14"/>
                      <p:cNvGrpSpPr>
                        <a:grpSpLocks/>
                      </p:cNvGrpSpPr>
                      <p:nvPr/>
                    </p:nvGrpSpPr>
                    <p:grpSpPr bwMode="auto">
                      <a:xfrm>
                        <a:off x="3734" y="10992"/>
                        <a:ext cx="979" cy="664"/>
                        <a:chOff x="3284" y="2406"/>
                        <a:chExt cx="802" cy="586"/>
                      </a:xfrm>
                    </p:grpSpPr>
                    <p:sp>
                      <p:nvSpPr>
                        <p:cNvPr id="35906" name="Line 15"/>
                        <p:cNvSpPr>
                          <a:spLocks noChangeShapeType="1"/>
                        </p:cNvSpPr>
                        <p:nvPr/>
                      </p:nvSpPr>
                      <p:spPr bwMode="auto">
                        <a:xfrm>
                          <a:off x="3557" y="2607"/>
                          <a:ext cx="529" cy="385"/>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sp>
                      <p:nvSpPr>
                        <p:cNvPr id="35907" name="Text Box 16"/>
                        <p:cNvSpPr txBox="1">
                          <a:spLocks noChangeArrowheads="1"/>
                        </p:cNvSpPr>
                        <p:nvPr/>
                      </p:nvSpPr>
                      <p:spPr bwMode="auto">
                        <a:xfrm>
                          <a:off x="3284" y="2406"/>
                          <a:ext cx="753"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a:latin typeface="Times New Roman" panose="02020603050405020304" pitchFamily="18" charset="0"/>
                            </a:rPr>
                            <a:t>发射波束</a:t>
                          </a:r>
                          <a:endParaRPr lang="zh-CN" altLang="en-US" sz="2800"/>
                        </a:p>
                      </p:txBody>
                    </p:sp>
                  </p:grpSp>
                  <p:grpSp>
                    <p:nvGrpSpPr>
                      <p:cNvPr id="35868" name="Group 17"/>
                      <p:cNvGrpSpPr>
                        <a:grpSpLocks/>
                      </p:cNvGrpSpPr>
                      <p:nvPr/>
                    </p:nvGrpSpPr>
                    <p:grpSpPr bwMode="auto">
                      <a:xfrm>
                        <a:off x="3417" y="9552"/>
                        <a:ext cx="3988" cy="3605"/>
                        <a:chOff x="3417" y="9552"/>
                        <a:chExt cx="3988" cy="3605"/>
                      </a:xfrm>
                    </p:grpSpPr>
                    <p:sp>
                      <p:nvSpPr>
                        <p:cNvPr id="35869" name="Text Box 18"/>
                        <p:cNvSpPr txBox="1">
                          <a:spLocks noChangeArrowheads="1"/>
                        </p:cNvSpPr>
                        <p:nvPr/>
                      </p:nvSpPr>
                      <p:spPr bwMode="auto">
                        <a:xfrm>
                          <a:off x="4019" y="11886"/>
                          <a:ext cx="305"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i="1">
                              <a:latin typeface="Times New Roman" panose="02020603050405020304" pitchFamily="18" charset="0"/>
                              <a:sym typeface="Symbol" panose="05050102010706020507" pitchFamily="18" charset="2"/>
                            </a:rPr>
                            <a:t></a:t>
                          </a:r>
                          <a:r>
                            <a:rPr lang="en-US" altLang="zh-CN" sz="1400" i="1" baseline="-25000">
                              <a:latin typeface="Times New Roman" panose="02020603050405020304" pitchFamily="18" charset="0"/>
                            </a:rPr>
                            <a:t>T</a:t>
                          </a:r>
                          <a:endParaRPr lang="en-US" altLang="zh-CN" sz="2800"/>
                        </a:p>
                      </p:txBody>
                    </p:sp>
                    <p:grpSp>
                      <p:nvGrpSpPr>
                        <p:cNvPr id="35870" name="Group 19"/>
                        <p:cNvGrpSpPr>
                          <a:grpSpLocks/>
                        </p:cNvGrpSpPr>
                        <p:nvPr/>
                      </p:nvGrpSpPr>
                      <p:grpSpPr bwMode="auto">
                        <a:xfrm>
                          <a:off x="3417" y="9552"/>
                          <a:ext cx="3988" cy="3605"/>
                          <a:chOff x="3417" y="9552"/>
                          <a:chExt cx="3988" cy="3605"/>
                        </a:xfrm>
                      </p:grpSpPr>
                      <p:sp>
                        <p:nvSpPr>
                          <p:cNvPr id="35871" name="Text Box 20"/>
                          <p:cNvSpPr txBox="1">
                            <a:spLocks noChangeArrowheads="1"/>
                          </p:cNvSpPr>
                          <p:nvPr/>
                        </p:nvSpPr>
                        <p:spPr bwMode="auto">
                          <a:xfrm>
                            <a:off x="5532" y="11112"/>
                            <a:ext cx="43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i="1">
                                <a:latin typeface="Times New Roman" panose="02020603050405020304" pitchFamily="18" charset="0"/>
                              </a:rPr>
                              <a:t>r</a:t>
                            </a:r>
                            <a:r>
                              <a:rPr lang="en-US" altLang="zh-CN" sz="1400" i="1" baseline="-25000">
                                <a:latin typeface="Times New Roman" panose="02020603050405020304" pitchFamily="18" charset="0"/>
                              </a:rPr>
                              <a:t>i</a:t>
                            </a:r>
                            <a:endParaRPr lang="en-US" altLang="zh-CN" sz="2800"/>
                          </a:p>
                        </p:txBody>
                      </p:sp>
                      <p:grpSp>
                        <p:nvGrpSpPr>
                          <p:cNvPr id="35872" name="Group 21"/>
                          <p:cNvGrpSpPr>
                            <a:grpSpLocks/>
                          </p:cNvGrpSpPr>
                          <p:nvPr/>
                        </p:nvGrpSpPr>
                        <p:grpSpPr bwMode="auto">
                          <a:xfrm>
                            <a:off x="3417" y="9552"/>
                            <a:ext cx="3988" cy="3605"/>
                            <a:chOff x="3417" y="9552"/>
                            <a:chExt cx="3988" cy="3605"/>
                          </a:xfrm>
                        </p:grpSpPr>
                        <p:sp>
                          <p:nvSpPr>
                            <p:cNvPr id="35873" name="Text Box 22"/>
                            <p:cNvSpPr txBox="1">
                              <a:spLocks noChangeArrowheads="1"/>
                            </p:cNvSpPr>
                            <p:nvPr/>
                          </p:nvSpPr>
                          <p:spPr bwMode="auto">
                            <a:xfrm>
                              <a:off x="5056" y="10588"/>
                              <a:ext cx="252"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i="1">
                                  <a:latin typeface="Times New Roman" panose="02020603050405020304" pitchFamily="18" charset="0"/>
                                </a:rPr>
                                <a:t>z</a:t>
                              </a:r>
                              <a:r>
                                <a:rPr lang="en-US" altLang="zh-CN" sz="1400" i="1" baseline="-25000">
                                  <a:latin typeface="Times New Roman" panose="02020603050405020304" pitchFamily="18" charset="0"/>
                                </a:rPr>
                                <a:t>i</a:t>
                              </a:r>
                              <a:endParaRPr lang="en-US" altLang="zh-CN" sz="2800"/>
                            </a:p>
                          </p:txBody>
                        </p:sp>
                        <p:grpSp>
                          <p:nvGrpSpPr>
                            <p:cNvPr id="35874" name="Group 23"/>
                            <p:cNvGrpSpPr>
                              <a:grpSpLocks/>
                            </p:cNvGrpSpPr>
                            <p:nvPr/>
                          </p:nvGrpSpPr>
                          <p:grpSpPr bwMode="auto">
                            <a:xfrm>
                              <a:off x="3417" y="9552"/>
                              <a:ext cx="3988" cy="3605"/>
                              <a:chOff x="3024" y="1134"/>
                              <a:chExt cx="3268" cy="3184"/>
                            </a:xfrm>
                          </p:grpSpPr>
                          <p:grpSp>
                            <p:nvGrpSpPr>
                              <p:cNvPr id="35875" name="Group 24"/>
                              <p:cNvGrpSpPr>
                                <a:grpSpLocks/>
                              </p:cNvGrpSpPr>
                              <p:nvPr/>
                            </p:nvGrpSpPr>
                            <p:grpSpPr bwMode="auto">
                              <a:xfrm>
                                <a:off x="3024" y="1134"/>
                                <a:ext cx="3268" cy="3184"/>
                                <a:chOff x="1681" y="9423"/>
                                <a:chExt cx="3268" cy="3184"/>
                              </a:xfrm>
                            </p:grpSpPr>
                            <p:grpSp>
                              <p:nvGrpSpPr>
                                <p:cNvPr id="35879" name="Group 25"/>
                                <p:cNvGrpSpPr>
                                  <a:grpSpLocks/>
                                </p:cNvGrpSpPr>
                                <p:nvPr/>
                              </p:nvGrpSpPr>
                              <p:grpSpPr bwMode="auto">
                                <a:xfrm>
                                  <a:off x="1681" y="9423"/>
                                  <a:ext cx="3268" cy="3184"/>
                                  <a:chOff x="1681" y="2694"/>
                                  <a:chExt cx="3268" cy="3184"/>
                                </a:xfrm>
                              </p:grpSpPr>
                              <p:sp>
                                <p:nvSpPr>
                                  <p:cNvPr id="35881" name="Rectangle 26"/>
                                  <p:cNvSpPr>
                                    <a:spLocks noChangeAspect="1" noChangeArrowheads="1"/>
                                  </p:cNvSpPr>
                                  <p:nvPr/>
                                </p:nvSpPr>
                                <p:spPr bwMode="auto">
                                  <a:xfrm>
                                    <a:off x="3883" y="2694"/>
                                    <a:ext cx="427" cy="98"/>
                                  </a:xfrm>
                                  <a:prstGeom prst="rect">
                                    <a:avLst/>
                                  </a:prstGeom>
                                  <a:solidFill>
                                    <a:srgbClr val="800000"/>
                                  </a:solidFill>
                                  <a:ln w="9525">
                                    <a:solidFill>
                                      <a:srgbClr val="000000"/>
                                    </a:solidFill>
                                    <a:miter lim="800000"/>
                                    <a:headEnd/>
                                    <a:tailEnd/>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35882" name="Freeform 27"/>
                                  <p:cNvSpPr>
                                    <a:spLocks noChangeAspect="1"/>
                                  </p:cNvSpPr>
                                  <p:nvPr/>
                                </p:nvSpPr>
                                <p:spPr bwMode="auto">
                                  <a:xfrm>
                                    <a:off x="1681" y="4457"/>
                                    <a:ext cx="3268" cy="1421"/>
                                  </a:xfrm>
                                  <a:custGeom>
                                    <a:avLst/>
                                    <a:gdLst>
                                      <a:gd name="T0" fmla="*/ 0 w 8280"/>
                                      <a:gd name="T1" fmla="*/ 0 h 4524"/>
                                      <a:gd name="T2" fmla="*/ 0 w 8280"/>
                                      <a:gd name="T3" fmla="*/ 0 h 4524"/>
                                      <a:gd name="T4" fmla="*/ 0 w 8280"/>
                                      <a:gd name="T5" fmla="*/ 0 h 4524"/>
                                      <a:gd name="T6" fmla="*/ 0 w 8280"/>
                                      <a:gd name="T7" fmla="*/ 0 h 4524"/>
                                      <a:gd name="T8" fmla="*/ 0 w 8280"/>
                                      <a:gd name="T9" fmla="*/ 0 h 45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80" h="4524">
                                        <a:moveTo>
                                          <a:pt x="8280" y="0"/>
                                        </a:moveTo>
                                        <a:lnTo>
                                          <a:pt x="0" y="2808"/>
                                        </a:lnTo>
                                        <a:lnTo>
                                          <a:pt x="1800" y="4524"/>
                                        </a:lnTo>
                                        <a:lnTo>
                                          <a:pt x="8280" y="2340"/>
                                        </a:lnTo>
                                        <a:lnTo>
                                          <a:pt x="8280" y="0"/>
                                        </a:lnTo>
                                        <a:close/>
                                      </a:path>
                                    </a:pathLst>
                                  </a:custGeom>
                                  <a:solidFill>
                                    <a:srgbClr val="FFFFFF"/>
                                  </a:solidFill>
                                  <a:ln w="19050">
                                    <a:solidFill>
                                      <a:srgbClr val="000000"/>
                                    </a:solidFill>
                                    <a:round/>
                                    <a:headEnd/>
                                    <a:tailEnd/>
                                  </a:ln>
                                </p:spPr>
                                <p:txBody>
                                  <a:bodyPr/>
                                  <a:lstStyle/>
                                  <a:p>
                                    <a:endParaRPr lang="zh-CN" altLang="en-US"/>
                                  </a:p>
                                </p:txBody>
                              </p:sp>
                              <p:sp>
                                <p:nvSpPr>
                                  <p:cNvPr id="35883" name="Freeform 28"/>
                                  <p:cNvSpPr>
                                    <a:spLocks noChangeAspect="1"/>
                                  </p:cNvSpPr>
                                  <p:nvPr/>
                                </p:nvSpPr>
                                <p:spPr bwMode="auto">
                                  <a:xfrm>
                                    <a:off x="1918" y="4702"/>
                                    <a:ext cx="3030" cy="932"/>
                                  </a:xfrm>
                                  <a:custGeom>
                                    <a:avLst/>
                                    <a:gdLst>
                                      <a:gd name="T0" fmla="*/ 0 w 7677"/>
                                      <a:gd name="T1" fmla="*/ 0 h 2967"/>
                                      <a:gd name="T2" fmla="*/ 0 w 7677"/>
                                      <a:gd name="T3" fmla="*/ 0 h 2967"/>
                                      <a:gd name="T4" fmla="*/ 0 w 7677"/>
                                      <a:gd name="T5" fmla="*/ 0 h 2967"/>
                                      <a:gd name="T6" fmla="*/ 0 w 7677"/>
                                      <a:gd name="T7" fmla="*/ 0 h 2967"/>
                                      <a:gd name="T8" fmla="*/ 0 w 7677"/>
                                      <a:gd name="T9" fmla="*/ 0 h 29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677" h="2967">
                                        <a:moveTo>
                                          <a:pt x="0" y="2607"/>
                                        </a:moveTo>
                                        <a:lnTo>
                                          <a:pt x="7677" y="0"/>
                                        </a:lnTo>
                                        <a:lnTo>
                                          <a:pt x="7677" y="624"/>
                                        </a:lnTo>
                                        <a:lnTo>
                                          <a:pt x="420" y="2967"/>
                                        </a:lnTo>
                                        <a:lnTo>
                                          <a:pt x="117" y="2652"/>
                                        </a:lnTo>
                                      </a:path>
                                    </a:pathLst>
                                  </a:custGeom>
                                  <a:solidFill>
                                    <a:srgbClr val="00FFFF"/>
                                  </a:solidFill>
                                  <a:ln w="15875">
                                    <a:solidFill>
                                      <a:srgbClr val="000000"/>
                                    </a:solidFill>
                                    <a:round/>
                                    <a:headEnd/>
                                    <a:tailEnd/>
                                  </a:ln>
                                </p:spPr>
                                <p:txBody>
                                  <a:bodyPr/>
                                  <a:lstStyle/>
                                  <a:p>
                                    <a:endParaRPr lang="zh-CN" altLang="en-US"/>
                                  </a:p>
                                </p:txBody>
                              </p:sp>
                              <p:sp>
                                <p:nvSpPr>
                                  <p:cNvPr id="35884" name="Freeform 29"/>
                                  <p:cNvSpPr>
                                    <a:spLocks noChangeAspect="1"/>
                                  </p:cNvSpPr>
                                  <p:nvPr/>
                                </p:nvSpPr>
                                <p:spPr bwMode="auto">
                                  <a:xfrm>
                                    <a:off x="1770" y="5304"/>
                                    <a:ext cx="717" cy="547"/>
                                  </a:xfrm>
                                  <a:custGeom>
                                    <a:avLst/>
                                    <a:gdLst>
                                      <a:gd name="T0" fmla="*/ 0 w 1815"/>
                                      <a:gd name="T1" fmla="*/ 0 h 1740"/>
                                      <a:gd name="T2" fmla="*/ 0 w 1815"/>
                                      <a:gd name="T3" fmla="*/ 0 h 1740"/>
                                      <a:gd name="T4" fmla="*/ 0 60000 65536"/>
                                      <a:gd name="T5" fmla="*/ 0 60000 65536"/>
                                    </a:gdLst>
                                    <a:ahLst/>
                                    <a:cxnLst>
                                      <a:cxn ang="T4">
                                        <a:pos x="T0" y="T1"/>
                                      </a:cxn>
                                      <a:cxn ang="T5">
                                        <a:pos x="T2" y="T3"/>
                                      </a:cxn>
                                    </a:cxnLst>
                                    <a:rect l="0" t="0" r="r" b="b"/>
                                    <a:pathLst>
                                      <a:path w="1815" h="1740">
                                        <a:moveTo>
                                          <a:pt x="0" y="0"/>
                                        </a:moveTo>
                                        <a:lnTo>
                                          <a:pt x="1815" y="1740"/>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5" name="Freeform 30"/>
                                  <p:cNvSpPr>
                                    <a:spLocks noChangeAspect="1"/>
                                  </p:cNvSpPr>
                                  <p:nvPr/>
                                </p:nvSpPr>
                                <p:spPr bwMode="auto">
                                  <a:xfrm>
                                    <a:off x="1876" y="5276"/>
                                    <a:ext cx="728" cy="553"/>
                                  </a:xfrm>
                                  <a:custGeom>
                                    <a:avLst/>
                                    <a:gdLst>
                                      <a:gd name="T0" fmla="*/ 0 w 1845"/>
                                      <a:gd name="T1" fmla="*/ 0 h 1761"/>
                                      <a:gd name="T2" fmla="*/ 0 w 1845"/>
                                      <a:gd name="T3" fmla="*/ 0 h 1761"/>
                                      <a:gd name="T4" fmla="*/ 0 60000 65536"/>
                                      <a:gd name="T5" fmla="*/ 0 60000 65536"/>
                                    </a:gdLst>
                                    <a:ahLst/>
                                    <a:cxnLst>
                                      <a:cxn ang="T4">
                                        <a:pos x="T0" y="T1"/>
                                      </a:cxn>
                                      <a:cxn ang="T5">
                                        <a:pos x="T2" y="T3"/>
                                      </a:cxn>
                                    </a:cxnLst>
                                    <a:rect l="0" t="0" r="r" b="b"/>
                                    <a:pathLst>
                                      <a:path w="1845" h="1761">
                                        <a:moveTo>
                                          <a:pt x="0" y="0"/>
                                        </a:moveTo>
                                        <a:lnTo>
                                          <a:pt x="1845" y="1761"/>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6" name="Freeform 31"/>
                                  <p:cNvSpPr>
                                    <a:spLocks noChangeAspect="1"/>
                                  </p:cNvSpPr>
                                  <p:nvPr/>
                                </p:nvSpPr>
                                <p:spPr bwMode="auto">
                                  <a:xfrm>
                                    <a:off x="1965" y="5241"/>
                                    <a:ext cx="734" cy="553"/>
                                  </a:xfrm>
                                  <a:custGeom>
                                    <a:avLst/>
                                    <a:gdLst>
                                      <a:gd name="T0" fmla="*/ 0 w 1860"/>
                                      <a:gd name="T1" fmla="*/ 0 h 1761"/>
                                      <a:gd name="T2" fmla="*/ 0 w 1860"/>
                                      <a:gd name="T3" fmla="*/ 0 h 1761"/>
                                      <a:gd name="T4" fmla="*/ 0 60000 65536"/>
                                      <a:gd name="T5" fmla="*/ 0 60000 65536"/>
                                    </a:gdLst>
                                    <a:ahLst/>
                                    <a:cxnLst>
                                      <a:cxn ang="T4">
                                        <a:pos x="T0" y="T1"/>
                                      </a:cxn>
                                      <a:cxn ang="T5">
                                        <a:pos x="T2" y="T3"/>
                                      </a:cxn>
                                    </a:cxnLst>
                                    <a:rect l="0" t="0" r="r" b="b"/>
                                    <a:pathLst>
                                      <a:path w="1860" h="1761">
                                        <a:moveTo>
                                          <a:pt x="0" y="0"/>
                                        </a:moveTo>
                                        <a:lnTo>
                                          <a:pt x="1860" y="1761"/>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7" name="Freeform 32"/>
                                  <p:cNvSpPr>
                                    <a:spLocks noChangeAspect="1"/>
                                  </p:cNvSpPr>
                                  <p:nvPr/>
                                </p:nvSpPr>
                                <p:spPr bwMode="auto">
                                  <a:xfrm>
                                    <a:off x="2321" y="5192"/>
                                    <a:ext cx="680" cy="517"/>
                                  </a:xfrm>
                                  <a:custGeom>
                                    <a:avLst/>
                                    <a:gdLst>
                                      <a:gd name="T0" fmla="*/ 0 w 1725"/>
                                      <a:gd name="T1" fmla="*/ 0 h 1647"/>
                                      <a:gd name="T2" fmla="*/ 0 w 1725"/>
                                      <a:gd name="T3" fmla="*/ 0 h 1647"/>
                                      <a:gd name="T4" fmla="*/ 0 60000 65536"/>
                                      <a:gd name="T5" fmla="*/ 0 60000 65536"/>
                                    </a:gdLst>
                                    <a:ahLst/>
                                    <a:cxnLst>
                                      <a:cxn ang="T4">
                                        <a:pos x="T0" y="T1"/>
                                      </a:cxn>
                                      <a:cxn ang="T5">
                                        <a:pos x="T2" y="T3"/>
                                      </a:cxn>
                                    </a:cxnLst>
                                    <a:rect l="0" t="0" r="r" b="b"/>
                                    <a:pathLst>
                                      <a:path w="1725" h="1647">
                                        <a:moveTo>
                                          <a:pt x="0" y="0"/>
                                        </a:moveTo>
                                        <a:lnTo>
                                          <a:pt x="1725" y="1647"/>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8" name="Freeform 33"/>
                                  <p:cNvSpPr>
                                    <a:spLocks noChangeAspect="1"/>
                                  </p:cNvSpPr>
                                  <p:nvPr/>
                                </p:nvSpPr>
                                <p:spPr bwMode="auto">
                                  <a:xfrm>
                                    <a:off x="2409" y="5135"/>
                                    <a:ext cx="705" cy="546"/>
                                  </a:xfrm>
                                  <a:custGeom>
                                    <a:avLst/>
                                    <a:gdLst>
                                      <a:gd name="T0" fmla="*/ 0 w 1785"/>
                                      <a:gd name="T1" fmla="*/ 0 h 1740"/>
                                      <a:gd name="T2" fmla="*/ 0 w 1785"/>
                                      <a:gd name="T3" fmla="*/ 0 h 1740"/>
                                      <a:gd name="T4" fmla="*/ 0 60000 65536"/>
                                      <a:gd name="T5" fmla="*/ 0 60000 65536"/>
                                    </a:gdLst>
                                    <a:ahLst/>
                                    <a:cxnLst>
                                      <a:cxn ang="T4">
                                        <a:pos x="T0" y="T1"/>
                                      </a:cxn>
                                      <a:cxn ang="T5">
                                        <a:pos x="T2" y="T3"/>
                                      </a:cxn>
                                    </a:cxnLst>
                                    <a:rect l="0" t="0" r="r" b="b"/>
                                    <a:pathLst>
                                      <a:path w="1785" h="1740">
                                        <a:moveTo>
                                          <a:pt x="0" y="0"/>
                                        </a:moveTo>
                                        <a:lnTo>
                                          <a:pt x="1785" y="1740"/>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89" name="Freeform 34"/>
                                  <p:cNvSpPr>
                                    <a:spLocks noChangeAspect="1"/>
                                  </p:cNvSpPr>
                                  <p:nvPr/>
                                </p:nvSpPr>
                                <p:spPr bwMode="auto">
                                  <a:xfrm>
                                    <a:off x="2545" y="5097"/>
                                    <a:ext cx="711" cy="541"/>
                                  </a:xfrm>
                                  <a:custGeom>
                                    <a:avLst/>
                                    <a:gdLst>
                                      <a:gd name="T0" fmla="*/ 0 w 1800"/>
                                      <a:gd name="T1" fmla="*/ 0 h 1725"/>
                                      <a:gd name="T2" fmla="*/ 0 w 1800"/>
                                      <a:gd name="T3" fmla="*/ 0 h 1725"/>
                                      <a:gd name="T4" fmla="*/ 0 60000 65536"/>
                                      <a:gd name="T5" fmla="*/ 0 60000 65536"/>
                                    </a:gdLst>
                                    <a:ahLst/>
                                    <a:cxnLst>
                                      <a:cxn ang="T4">
                                        <a:pos x="T0" y="T1"/>
                                      </a:cxn>
                                      <a:cxn ang="T5">
                                        <a:pos x="T2" y="T3"/>
                                      </a:cxn>
                                    </a:cxnLst>
                                    <a:rect l="0" t="0" r="r" b="b"/>
                                    <a:pathLst>
                                      <a:path w="1800" h="1725">
                                        <a:moveTo>
                                          <a:pt x="0" y="0"/>
                                        </a:moveTo>
                                        <a:lnTo>
                                          <a:pt x="1800" y="1725"/>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90" name="Freeform 35"/>
                                  <p:cNvSpPr>
                                    <a:spLocks noChangeAspect="1"/>
                                  </p:cNvSpPr>
                                  <p:nvPr/>
                                </p:nvSpPr>
                                <p:spPr bwMode="auto">
                                  <a:xfrm>
                                    <a:off x="2078" y="5229"/>
                                    <a:ext cx="734" cy="532"/>
                                  </a:xfrm>
                                  <a:custGeom>
                                    <a:avLst/>
                                    <a:gdLst>
                                      <a:gd name="T0" fmla="*/ 0 w 1860"/>
                                      <a:gd name="T1" fmla="*/ 0 h 1695"/>
                                      <a:gd name="T2" fmla="*/ 0 w 1860"/>
                                      <a:gd name="T3" fmla="*/ 0 h 1695"/>
                                      <a:gd name="T4" fmla="*/ 0 60000 65536"/>
                                      <a:gd name="T5" fmla="*/ 0 60000 65536"/>
                                    </a:gdLst>
                                    <a:ahLst/>
                                    <a:cxnLst>
                                      <a:cxn ang="T4">
                                        <a:pos x="T0" y="T1"/>
                                      </a:cxn>
                                      <a:cxn ang="T5">
                                        <a:pos x="T2" y="T3"/>
                                      </a:cxn>
                                    </a:cxnLst>
                                    <a:rect l="0" t="0" r="r" b="b"/>
                                    <a:pathLst>
                                      <a:path w="1860" h="1695">
                                        <a:moveTo>
                                          <a:pt x="0" y="0"/>
                                        </a:moveTo>
                                        <a:lnTo>
                                          <a:pt x="1860" y="1695"/>
                                        </a:lnTo>
                                      </a:path>
                                    </a:pathLst>
                                  </a:custGeom>
                                  <a:noFill/>
                                  <a:ln w="19050">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891" name="Line 36"/>
                                  <p:cNvSpPr>
                                    <a:spLocks noChangeAspect="1" noChangeShapeType="1"/>
                                  </p:cNvSpPr>
                                  <p:nvPr/>
                                </p:nvSpPr>
                                <p:spPr bwMode="auto">
                                  <a:xfrm>
                                    <a:off x="2178" y="5192"/>
                                    <a:ext cx="711" cy="53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2" name="Freeform 37"/>
                                  <p:cNvSpPr>
                                    <a:spLocks noChangeAspect="1"/>
                                  </p:cNvSpPr>
                                  <p:nvPr/>
                                </p:nvSpPr>
                                <p:spPr bwMode="auto">
                                  <a:xfrm>
                                    <a:off x="1918" y="2785"/>
                                    <a:ext cx="2164" cy="2853"/>
                                  </a:xfrm>
                                  <a:custGeom>
                                    <a:avLst/>
                                    <a:gdLst>
                                      <a:gd name="T0" fmla="*/ 0 w 5482"/>
                                      <a:gd name="T1" fmla="*/ 0 h 9088"/>
                                      <a:gd name="T2" fmla="*/ 0 w 5482"/>
                                      <a:gd name="T3" fmla="*/ 0 h 9088"/>
                                      <a:gd name="T4" fmla="*/ 0 w 5482"/>
                                      <a:gd name="T5" fmla="*/ 0 h 9088"/>
                                      <a:gd name="T6" fmla="*/ 0 w 5482"/>
                                      <a:gd name="T7" fmla="*/ 0 h 908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82" h="9088">
                                        <a:moveTo>
                                          <a:pt x="5482" y="0"/>
                                        </a:moveTo>
                                        <a:lnTo>
                                          <a:pt x="0" y="8728"/>
                                        </a:lnTo>
                                        <a:lnTo>
                                          <a:pt x="360" y="9088"/>
                                        </a:lnTo>
                                        <a:lnTo>
                                          <a:pt x="5482" y="0"/>
                                        </a:lnTo>
                                        <a:close/>
                                      </a:path>
                                    </a:pathLst>
                                  </a:custGeom>
                                  <a:solidFill>
                                    <a:srgbClr val="00FFFF"/>
                                  </a:solidFill>
                                  <a:ln w="15875">
                                    <a:solidFill>
                                      <a:srgbClr val="000000"/>
                                    </a:solidFill>
                                    <a:round/>
                                    <a:headEnd/>
                                    <a:tailEnd/>
                                  </a:ln>
                                </p:spPr>
                                <p:txBody>
                                  <a:bodyPr/>
                                  <a:lstStyle/>
                                  <a:p>
                                    <a:endParaRPr lang="zh-CN" altLang="en-US"/>
                                  </a:p>
                                </p:txBody>
                              </p:sp>
                              <p:sp>
                                <p:nvSpPr>
                                  <p:cNvPr id="35893" name="Line 38"/>
                                  <p:cNvSpPr>
                                    <a:spLocks noChangeAspect="1" noChangeShapeType="1"/>
                                  </p:cNvSpPr>
                                  <p:nvPr/>
                                </p:nvSpPr>
                                <p:spPr bwMode="auto">
                                  <a:xfrm>
                                    <a:off x="2321" y="4996"/>
                                    <a:ext cx="142" cy="98"/>
                                  </a:xfrm>
                                  <a:prstGeom prst="line">
                                    <a:avLst/>
                                  </a:prstGeom>
                                  <a:noFill/>
                                  <a:ln w="9525">
                                    <a:solidFill>
                                      <a:srgbClr val="000000"/>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35894" name="Freeform 39"/>
                                  <p:cNvSpPr>
                                    <a:spLocks noChangeAspect="1"/>
                                  </p:cNvSpPr>
                                  <p:nvPr/>
                                </p:nvSpPr>
                                <p:spPr bwMode="auto">
                                  <a:xfrm>
                                    <a:off x="2747" y="4996"/>
                                    <a:ext cx="887" cy="596"/>
                                  </a:xfrm>
                                  <a:custGeom>
                                    <a:avLst/>
                                    <a:gdLst>
                                      <a:gd name="T0" fmla="*/ 0 w 2250"/>
                                      <a:gd name="T1" fmla="*/ 0 h 1896"/>
                                      <a:gd name="T2" fmla="*/ 0 w 2250"/>
                                      <a:gd name="T3" fmla="*/ 0 h 1896"/>
                                      <a:gd name="T4" fmla="*/ 0 w 2250"/>
                                      <a:gd name="T5" fmla="*/ 0 h 1896"/>
                                      <a:gd name="T6" fmla="*/ 0 w 2250"/>
                                      <a:gd name="T7" fmla="*/ 0 h 1896"/>
                                      <a:gd name="T8" fmla="*/ 0 w 2250"/>
                                      <a:gd name="T9" fmla="*/ 0 h 18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50" h="1896">
                                        <a:moveTo>
                                          <a:pt x="0" y="156"/>
                                        </a:moveTo>
                                        <a:lnTo>
                                          <a:pt x="1785" y="1896"/>
                                        </a:lnTo>
                                        <a:lnTo>
                                          <a:pt x="2250" y="1761"/>
                                        </a:lnTo>
                                        <a:lnTo>
                                          <a:pt x="360" y="0"/>
                                        </a:lnTo>
                                        <a:lnTo>
                                          <a:pt x="0" y="156"/>
                                        </a:lnTo>
                                        <a:close/>
                                      </a:path>
                                    </a:pathLst>
                                  </a:custGeom>
                                  <a:solidFill>
                                    <a:srgbClr val="00CCFF"/>
                                  </a:solidFill>
                                  <a:ln w="9525">
                                    <a:solidFill>
                                      <a:srgbClr val="000000"/>
                                    </a:solidFill>
                                    <a:round/>
                                    <a:headEnd/>
                                    <a:tailEnd/>
                                  </a:ln>
                                </p:spPr>
                                <p:txBody>
                                  <a:bodyPr/>
                                  <a:lstStyle/>
                                  <a:p>
                                    <a:endParaRPr lang="zh-CN" altLang="en-US"/>
                                  </a:p>
                                </p:txBody>
                              </p:sp>
                              <p:sp>
                                <p:nvSpPr>
                                  <p:cNvPr id="35895" name="Freeform 40"/>
                                  <p:cNvSpPr>
                                    <a:spLocks noChangeAspect="1"/>
                                  </p:cNvSpPr>
                                  <p:nvPr/>
                                </p:nvSpPr>
                                <p:spPr bwMode="auto">
                                  <a:xfrm>
                                    <a:off x="2984" y="5196"/>
                                    <a:ext cx="343" cy="165"/>
                                  </a:xfrm>
                                  <a:custGeom>
                                    <a:avLst/>
                                    <a:gdLst>
                                      <a:gd name="T0" fmla="*/ 0 w 870"/>
                                      <a:gd name="T1" fmla="*/ 0 h 525"/>
                                      <a:gd name="T2" fmla="*/ 0 w 870"/>
                                      <a:gd name="T3" fmla="*/ 0 h 525"/>
                                      <a:gd name="T4" fmla="*/ 0 w 870"/>
                                      <a:gd name="T5" fmla="*/ 0 h 525"/>
                                      <a:gd name="T6" fmla="*/ 0 w 870"/>
                                      <a:gd name="T7" fmla="*/ 0 h 525"/>
                                      <a:gd name="T8" fmla="*/ 0 w 870"/>
                                      <a:gd name="T9" fmla="*/ 0 h 5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0" h="525">
                                        <a:moveTo>
                                          <a:pt x="0" y="105"/>
                                        </a:moveTo>
                                        <a:lnTo>
                                          <a:pt x="420" y="525"/>
                                        </a:lnTo>
                                        <a:lnTo>
                                          <a:pt x="870" y="390"/>
                                        </a:lnTo>
                                        <a:lnTo>
                                          <a:pt x="420" y="0"/>
                                        </a:lnTo>
                                        <a:lnTo>
                                          <a:pt x="0" y="105"/>
                                        </a:lnTo>
                                        <a:close/>
                                      </a:path>
                                    </a:pathLst>
                                  </a:custGeom>
                                  <a:solidFill>
                                    <a:srgbClr val="FFFF00"/>
                                  </a:solidFill>
                                  <a:ln w="9525">
                                    <a:solidFill>
                                      <a:srgbClr val="000000"/>
                                    </a:solidFill>
                                    <a:round/>
                                    <a:headEnd/>
                                    <a:tailEnd/>
                                  </a:ln>
                                </p:spPr>
                                <p:txBody>
                                  <a:bodyPr/>
                                  <a:lstStyle/>
                                  <a:p>
                                    <a:endParaRPr lang="zh-CN" altLang="en-US"/>
                                  </a:p>
                                </p:txBody>
                              </p:sp>
                              <p:sp>
                                <p:nvSpPr>
                                  <p:cNvPr id="35896" name="Line 41"/>
                                  <p:cNvSpPr>
                                    <a:spLocks noChangeAspect="1" noChangeShapeType="1"/>
                                  </p:cNvSpPr>
                                  <p:nvPr/>
                                </p:nvSpPr>
                                <p:spPr bwMode="auto">
                                  <a:xfrm>
                                    <a:off x="4096" y="279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7" name="Freeform 42"/>
                                  <p:cNvSpPr>
                                    <a:spLocks noChangeAspect="1"/>
                                  </p:cNvSpPr>
                                  <p:nvPr/>
                                </p:nvSpPr>
                                <p:spPr bwMode="auto">
                                  <a:xfrm>
                                    <a:off x="2747" y="2794"/>
                                    <a:ext cx="1332" cy="2251"/>
                                  </a:xfrm>
                                  <a:custGeom>
                                    <a:avLst/>
                                    <a:gdLst>
                                      <a:gd name="T0" fmla="*/ 0 w 3375"/>
                                      <a:gd name="T1" fmla="*/ 0 h 7170"/>
                                      <a:gd name="T2" fmla="*/ 0 w 3375"/>
                                      <a:gd name="T3" fmla="*/ 0 h 7170"/>
                                      <a:gd name="T4" fmla="*/ 0 w 3375"/>
                                      <a:gd name="T5" fmla="*/ 0 h 7170"/>
                                      <a:gd name="T6" fmla="*/ 0 w 3375"/>
                                      <a:gd name="T7" fmla="*/ 0 h 717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75" h="7170">
                                        <a:moveTo>
                                          <a:pt x="3375" y="0"/>
                                        </a:moveTo>
                                        <a:lnTo>
                                          <a:pt x="0" y="7170"/>
                                        </a:lnTo>
                                        <a:lnTo>
                                          <a:pt x="450" y="7050"/>
                                        </a:lnTo>
                                        <a:lnTo>
                                          <a:pt x="3375" y="0"/>
                                        </a:lnTo>
                                        <a:close/>
                                      </a:path>
                                    </a:pathLst>
                                  </a:custGeom>
                                  <a:solidFill>
                                    <a:srgbClr val="00CCFF"/>
                                  </a:solidFill>
                                  <a:ln w="9525">
                                    <a:solidFill>
                                      <a:srgbClr val="000000"/>
                                    </a:solidFill>
                                    <a:round/>
                                    <a:headEnd/>
                                    <a:tailEnd/>
                                  </a:ln>
                                </p:spPr>
                                <p:txBody>
                                  <a:bodyPr/>
                                  <a:lstStyle/>
                                  <a:p>
                                    <a:endParaRPr lang="zh-CN" altLang="en-US"/>
                                  </a:p>
                                </p:txBody>
                              </p:sp>
                              <p:sp>
                                <p:nvSpPr>
                                  <p:cNvPr id="35898" name="Freeform 43"/>
                                  <p:cNvSpPr>
                                    <a:spLocks noChangeAspect="1"/>
                                  </p:cNvSpPr>
                                  <p:nvPr/>
                                </p:nvSpPr>
                                <p:spPr bwMode="auto">
                                  <a:xfrm>
                                    <a:off x="3451" y="2799"/>
                                    <a:ext cx="628" cy="2793"/>
                                  </a:xfrm>
                                  <a:custGeom>
                                    <a:avLst/>
                                    <a:gdLst>
                                      <a:gd name="T0" fmla="*/ 0 w 1590"/>
                                      <a:gd name="T1" fmla="*/ 0 h 8895"/>
                                      <a:gd name="T2" fmla="*/ 0 w 1590"/>
                                      <a:gd name="T3" fmla="*/ 0 h 8895"/>
                                      <a:gd name="T4" fmla="*/ 0 w 1590"/>
                                      <a:gd name="T5" fmla="*/ 0 h 8895"/>
                                      <a:gd name="T6" fmla="*/ 0 w 1590"/>
                                      <a:gd name="T7" fmla="*/ 0 h 88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0" h="8895">
                                        <a:moveTo>
                                          <a:pt x="1590" y="0"/>
                                        </a:moveTo>
                                        <a:lnTo>
                                          <a:pt x="0" y="8895"/>
                                        </a:lnTo>
                                        <a:lnTo>
                                          <a:pt x="480" y="8760"/>
                                        </a:lnTo>
                                        <a:lnTo>
                                          <a:pt x="1590" y="0"/>
                                        </a:lnTo>
                                        <a:close/>
                                      </a:path>
                                    </a:pathLst>
                                  </a:custGeom>
                                  <a:solidFill>
                                    <a:srgbClr val="00CCFF"/>
                                  </a:solidFill>
                                  <a:ln w="9525">
                                    <a:solidFill>
                                      <a:srgbClr val="000000"/>
                                    </a:solidFill>
                                    <a:round/>
                                    <a:headEnd/>
                                    <a:tailEnd/>
                                  </a:ln>
                                </p:spPr>
                                <p:txBody>
                                  <a:bodyPr/>
                                  <a:lstStyle/>
                                  <a:p>
                                    <a:endParaRPr lang="zh-CN" altLang="en-US"/>
                                  </a:p>
                                </p:txBody>
                              </p:sp>
                              <p:sp>
                                <p:nvSpPr>
                                  <p:cNvPr id="35899" name="Line 44"/>
                                  <p:cNvSpPr>
                                    <a:spLocks noChangeAspect="1" noChangeShapeType="1"/>
                                  </p:cNvSpPr>
                                  <p:nvPr/>
                                </p:nvSpPr>
                                <p:spPr bwMode="auto">
                                  <a:xfrm>
                                    <a:off x="4096" y="2792"/>
                                    <a:ext cx="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0" name="Line 45"/>
                                  <p:cNvSpPr>
                                    <a:spLocks noChangeAspect="1" noChangeShapeType="1"/>
                                  </p:cNvSpPr>
                                  <p:nvPr/>
                                </p:nvSpPr>
                                <p:spPr bwMode="auto">
                                  <a:xfrm flipH="1">
                                    <a:off x="3172" y="2792"/>
                                    <a:ext cx="924" cy="24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1" name="Freeform 46"/>
                                  <p:cNvSpPr>
                                    <a:spLocks noChangeAspect="1"/>
                                  </p:cNvSpPr>
                                  <p:nvPr/>
                                </p:nvSpPr>
                                <p:spPr bwMode="auto">
                                  <a:xfrm>
                                    <a:off x="3184" y="2792"/>
                                    <a:ext cx="912" cy="346"/>
                                  </a:xfrm>
                                  <a:custGeom>
                                    <a:avLst/>
                                    <a:gdLst>
                                      <a:gd name="T0" fmla="*/ 0 w 2310"/>
                                      <a:gd name="T1" fmla="*/ 0 h 1101"/>
                                      <a:gd name="T2" fmla="*/ 0 w 2310"/>
                                      <a:gd name="T3" fmla="*/ 0 h 1101"/>
                                      <a:gd name="T4" fmla="*/ 0 60000 65536"/>
                                      <a:gd name="T5" fmla="*/ 0 60000 65536"/>
                                    </a:gdLst>
                                    <a:ahLst/>
                                    <a:cxnLst>
                                      <a:cxn ang="T4">
                                        <a:pos x="T0" y="T1"/>
                                      </a:cxn>
                                      <a:cxn ang="T5">
                                        <a:pos x="T2" y="T3"/>
                                      </a:cxn>
                                    </a:cxnLst>
                                    <a:rect l="0" t="0" r="r" b="b"/>
                                    <a:pathLst>
                                      <a:path w="2310" h="1101">
                                        <a:moveTo>
                                          <a:pt x="2310" y="0"/>
                                        </a:moveTo>
                                        <a:lnTo>
                                          <a:pt x="0" y="1101"/>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2" name="Freeform 47"/>
                                  <p:cNvSpPr>
                                    <a:spLocks noChangeAspect="1"/>
                                  </p:cNvSpPr>
                                  <p:nvPr/>
                                </p:nvSpPr>
                                <p:spPr bwMode="auto">
                                  <a:xfrm>
                                    <a:off x="3172" y="3133"/>
                                    <a:ext cx="12" cy="2157"/>
                                  </a:xfrm>
                                  <a:custGeom>
                                    <a:avLst/>
                                    <a:gdLst>
                                      <a:gd name="T0" fmla="*/ 0 w 30"/>
                                      <a:gd name="T1" fmla="*/ 0 h 6870"/>
                                      <a:gd name="T2" fmla="*/ 0 w 30"/>
                                      <a:gd name="T3" fmla="*/ 0 h 6870"/>
                                      <a:gd name="T4" fmla="*/ 0 60000 65536"/>
                                      <a:gd name="T5" fmla="*/ 0 60000 65536"/>
                                    </a:gdLst>
                                    <a:ahLst/>
                                    <a:cxnLst>
                                      <a:cxn ang="T4">
                                        <a:pos x="T0" y="T1"/>
                                      </a:cxn>
                                      <a:cxn ang="T5">
                                        <a:pos x="T2" y="T3"/>
                                      </a:cxn>
                                    </a:cxnLst>
                                    <a:rect l="0" t="0" r="r" b="b"/>
                                    <a:pathLst>
                                      <a:path w="30" h="6870">
                                        <a:moveTo>
                                          <a:pt x="30" y="0"/>
                                        </a:moveTo>
                                        <a:lnTo>
                                          <a:pt x="0" y="6870"/>
                                        </a:lnTo>
                                      </a:path>
                                    </a:pathLst>
                                  </a:custGeom>
                                  <a:noFill/>
                                  <a:ln w="9525">
                                    <a:solidFill>
                                      <a:srgbClr val="000000"/>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3" name="Freeform 48"/>
                                  <p:cNvSpPr>
                                    <a:spLocks noChangeAspect="1"/>
                                  </p:cNvSpPr>
                                  <p:nvPr/>
                                </p:nvSpPr>
                                <p:spPr bwMode="auto">
                                  <a:xfrm>
                                    <a:off x="4096" y="2792"/>
                                    <a:ext cx="1" cy="2253"/>
                                  </a:xfrm>
                                  <a:custGeom>
                                    <a:avLst/>
                                    <a:gdLst>
                                      <a:gd name="T0" fmla="*/ 0 w 1"/>
                                      <a:gd name="T1" fmla="*/ 0 h 7176"/>
                                      <a:gd name="T2" fmla="*/ 0 w 1"/>
                                      <a:gd name="T3" fmla="*/ 0 h 7176"/>
                                      <a:gd name="T4" fmla="*/ 0 60000 65536"/>
                                      <a:gd name="T5" fmla="*/ 0 60000 65536"/>
                                    </a:gdLst>
                                    <a:ahLst/>
                                    <a:cxnLst>
                                      <a:cxn ang="T4">
                                        <a:pos x="T0" y="T1"/>
                                      </a:cxn>
                                      <a:cxn ang="T5">
                                        <a:pos x="T2" y="T3"/>
                                      </a:cxn>
                                    </a:cxnLst>
                                    <a:rect l="0" t="0" r="r" b="b"/>
                                    <a:pathLst>
                                      <a:path w="1" h="7176">
                                        <a:moveTo>
                                          <a:pt x="0" y="0"/>
                                        </a:moveTo>
                                        <a:lnTo>
                                          <a:pt x="0" y="7176"/>
                                        </a:lnTo>
                                      </a:path>
                                    </a:pathLst>
                                  </a:custGeom>
                                  <a:noFill/>
                                  <a:ln w="9525" cap="flat">
                                    <a:solidFill>
                                      <a:srgbClr val="000000"/>
                                    </a:solidFill>
                                    <a:prstDash val="dash"/>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4" name="Freeform 49"/>
                                  <p:cNvSpPr>
                                    <a:spLocks noChangeAspect="1"/>
                                  </p:cNvSpPr>
                                  <p:nvPr/>
                                </p:nvSpPr>
                                <p:spPr bwMode="auto">
                                  <a:xfrm>
                                    <a:off x="3663" y="4675"/>
                                    <a:ext cx="118" cy="0"/>
                                  </a:xfrm>
                                  <a:custGeom>
                                    <a:avLst/>
                                    <a:gdLst>
                                      <a:gd name="T0" fmla="*/ 0 w 300"/>
                                      <a:gd name="T1" fmla="*/ 0 h 1"/>
                                      <a:gd name="T2" fmla="*/ 0 w 300"/>
                                      <a:gd name="T3" fmla="*/ 0 h 1"/>
                                      <a:gd name="T4" fmla="*/ 0 60000 65536"/>
                                      <a:gd name="T5" fmla="*/ 0 60000 65536"/>
                                    </a:gdLst>
                                    <a:ahLst/>
                                    <a:cxnLst>
                                      <a:cxn ang="T4">
                                        <a:pos x="T0" y="T1"/>
                                      </a:cxn>
                                      <a:cxn ang="T5">
                                        <a:pos x="T2" y="T3"/>
                                      </a:cxn>
                                    </a:cxnLst>
                                    <a:rect l="0" t="0" r="r" b="b"/>
                                    <a:pathLst>
                                      <a:path w="300" h="1">
                                        <a:moveTo>
                                          <a:pt x="0" y="0"/>
                                        </a:moveTo>
                                        <a:lnTo>
                                          <a:pt x="300" y="0"/>
                                        </a:lnTo>
                                      </a:path>
                                    </a:pathLst>
                                  </a:custGeom>
                                  <a:noFill/>
                                  <a:ln w="9525">
                                    <a:solidFill>
                                      <a:srgbClr val="000000"/>
                                    </a:solidFill>
                                    <a:round/>
                                    <a:headEnd type="triangl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905" name="Text Box 50"/>
                                  <p:cNvSpPr txBox="1">
                                    <a:spLocks noChangeAspect="1" noChangeArrowheads="1"/>
                                  </p:cNvSpPr>
                                  <p:nvPr/>
                                </p:nvSpPr>
                                <p:spPr bwMode="auto">
                                  <a:xfrm>
                                    <a:off x="3329" y="2767"/>
                                    <a:ext cx="33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b="1" dirty="0" err="1">
                                        <a:latin typeface="Times New Roman" panose="02020603050405020304" pitchFamily="18" charset="0"/>
                                      </a:rPr>
                                      <a:t>y</a:t>
                                    </a:r>
                                    <a:r>
                                      <a:rPr lang="en-US" altLang="zh-CN" sz="1400" b="1" baseline="-25000" dirty="0" err="1">
                                        <a:latin typeface="Times New Roman" panose="02020603050405020304" pitchFamily="18" charset="0"/>
                                      </a:rPr>
                                      <a:t>i</a:t>
                                    </a:r>
                                    <a:endParaRPr lang="en-US" altLang="zh-CN" sz="2800" baseline="-25000" dirty="0"/>
                                  </a:p>
                                </p:txBody>
                              </p:sp>
                            </p:grpSp>
                            <p:sp>
                              <p:nvSpPr>
                                <p:cNvPr id="35880" name="Text Box 51"/>
                                <p:cNvSpPr txBox="1">
                                  <a:spLocks noChangeArrowheads="1"/>
                                </p:cNvSpPr>
                                <p:nvPr/>
                              </p:nvSpPr>
                              <p:spPr bwMode="auto">
                                <a:xfrm>
                                  <a:off x="3666" y="11415"/>
                                  <a:ext cx="243" cy="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i="1">
                                      <a:latin typeface="Times New Roman" panose="02020603050405020304" pitchFamily="18" charset="0"/>
                                      <a:sym typeface="Symbol" panose="05050102010706020507" pitchFamily="18" charset="2"/>
                                    </a:rPr>
                                    <a:t></a:t>
                                  </a:r>
                                  <a:r>
                                    <a:rPr lang="en-US" altLang="zh-CN" sz="1400" i="1" baseline="-25000">
                                      <a:latin typeface="Times New Roman" panose="02020603050405020304" pitchFamily="18" charset="0"/>
                                    </a:rPr>
                                    <a:t>R</a:t>
                                  </a:r>
                                  <a:endParaRPr lang="en-US" altLang="zh-CN" sz="2800"/>
                                </a:p>
                              </p:txBody>
                            </p:sp>
                          </p:grpSp>
                          <p:grpSp>
                            <p:nvGrpSpPr>
                              <p:cNvPr id="35876" name="Group 52"/>
                              <p:cNvGrpSpPr>
                                <a:grpSpLocks/>
                              </p:cNvGrpSpPr>
                              <p:nvPr/>
                            </p:nvGrpSpPr>
                            <p:grpSpPr bwMode="auto">
                              <a:xfrm>
                                <a:off x="5080" y="2160"/>
                                <a:ext cx="337" cy="336"/>
                                <a:chOff x="5080" y="2160"/>
                                <a:chExt cx="337" cy="336"/>
                              </a:xfrm>
                            </p:grpSpPr>
                            <p:sp>
                              <p:nvSpPr>
                                <p:cNvPr id="35877" name="Text Box 53"/>
                                <p:cNvSpPr txBox="1">
                                  <a:spLocks noChangeArrowheads="1"/>
                                </p:cNvSpPr>
                                <p:nvPr/>
                              </p:nvSpPr>
                              <p:spPr bwMode="auto">
                                <a:xfrm>
                                  <a:off x="5229" y="2226"/>
                                  <a:ext cx="165"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en-US" altLang="zh-CN" sz="1400" i="1">
                                      <a:latin typeface="Times New Roman" panose="02020603050405020304" pitchFamily="18" charset="0"/>
                                      <a:sym typeface="Symbol" panose="05050102010706020507" pitchFamily="18" charset="2"/>
                                    </a:rPr>
                                    <a:t></a:t>
                                  </a:r>
                                  <a:r>
                                    <a:rPr lang="en-US" altLang="zh-CN" sz="1400" i="1" baseline="-25000">
                                      <a:latin typeface="Times New Roman" panose="02020603050405020304" pitchFamily="18" charset="0"/>
                                    </a:rPr>
                                    <a:t>i</a:t>
                                  </a:r>
                                  <a:endParaRPr lang="en-US" altLang="zh-CN" sz="2800"/>
                                </a:p>
                              </p:txBody>
                            </p:sp>
                            <p:sp>
                              <p:nvSpPr>
                                <p:cNvPr id="35878" name="Freeform 54"/>
                                <p:cNvSpPr>
                                  <a:spLocks noChangeAspect="1"/>
                                </p:cNvSpPr>
                                <p:nvPr/>
                              </p:nvSpPr>
                              <p:spPr bwMode="auto">
                                <a:xfrm>
                                  <a:off x="5080" y="2160"/>
                                  <a:ext cx="337" cy="28"/>
                                </a:xfrm>
                                <a:custGeom>
                                  <a:avLst/>
                                  <a:gdLst>
                                    <a:gd name="T0" fmla="*/ 0 w 855"/>
                                    <a:gd name="T1" fmla="*/ 0 h 90"/>
                                    <a:gd name="T2" fmla="*/ 0 w 855"/>
                                    <a:gd name="T3" fmla="*/ 0 h 90"/>
                                    <a:gd name="T4" fmla="*/ 0 w 855"/>
                                    <a:gd name="T5" fmla="*/ 0 h 90"/>
                                    <a:gd name="T6" fmla="*/ 0 60000 65536"/>
                                    <a:gd name="T7" fmla="*/ 0 60000 65536"/>
                                    <a:gd name="T8" fmla="*/ 0 60000 65536"/>
                                  </a:gdLst>
                                  <a:ahLst/>
                                  <a:cxnLst>
                                    <a:cxn ang="T6">
                                      <a:pos x="T0" y="T1"/>
                                    </a:cxn>
                                    <a:cxn ang="T7">
                                      <a:pos x="T2" y="T3"/>
                                    </a:cxn>
                                    <a:cxn ang="T8">
                                      <a:pos x="T4" y="T5"/>
                                    </a:cxn>
                                  </a:cxnLst>
                                  <a:rect l="0" t="0" r="r" b="b"/>
                                  <a:pathLst>
                                    <a:path w="855" h="90">
                                      <a:moveTo>
                                        <a:pt x="855" y="3"/>
                                      </a:moveTo>
                                      <a:lnTo>
                                        <a:pt x="480" y="90"/>
                                      </a:lnTo>
                                      <a:lnTo>
                                        <a:pt x="0" y="0"/>
                                      </a:lnTo>
                                    </a:path>
                                  </a:pathLst>
                                </a:custGeom>
                                <a:noFill/>
                                <a:ln w="9525">
                                  <a:solidFill>
                                    <a:srgbClr val="000000"/>
                                  </a:solidFill>
                                  <a:round/>
                                  <a:headEnd type="none" w="med" len="me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grpSp>
                </p:grpSp>
                <p:grpSp>
                  <p:nvGrpSpPr>
                    <p:cNvPr id="35864" name="Group 55"/>
                    <p:cNvGrpSpPr>
                      <a:grpSpLocks/>
                    </p:cNvGrpSpPr>
                    <p:nvPr/>
                  </p:nvGrpSpPr>
                  <p:grpSpPr bwMode="auto">
                    <a:xfrm>
                      <a:off x="5806" y="12313"/>
                      <a:ext cx="1766" cy="610"/>
                      <a:chOff x="5806" y="12313"/>
                      <a:chExt cx="1766" cy="610"/>
                    </a:xfrm>
                  </p:grpSpPr>
                  <p:sp>
                    <p:nvSpPr>
                      <p:cNvPr id="35865" name="Text Box 56"/>
                      <p:cNvSpPr txBox="1">
                        <a:spLocks noChangeArrowheads="1"/>
                      </p:cNvSpPr>
                      <p:nvPr/>
                    </p:nvSpPr>
                    <p:spPr bwMode="auto">
                      <a:xfrm>
                        <a:off x="6640" y="12662"/>
                        <a:ext cx="93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a:latin typeface="Times New Roman" panose="02020603050405020304" pitchFamily="18" charset="0"/>
                          </a:rPr>
                          <a:t>接收波束</a:t>
                        </a:r>
                        <a:endParaRPr lang="zh-CN" altLang="en-US" sz="2800"/>
                      </a:p>
                    </p:txBody>
                  </p:sp>
                  <p:sp>
                    <p:nvSpPr>
                      <p:cNvPr id="35866" name="Line 57"/>
                      <p:cNvSpPr>
                        <a:spLocks noChangeShapeType="1"/>
                      </p:cNvSpPr>
                      <p:nvPr/>
                    </p:nvSpPr>
                    <p:spPr bwMode="auto">
                      <a:xfrm flipH="1" flipV="1">
                        <a:off x="5806" y="12313"/>
                        <a:ext cx="732" cy="483"/>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5860" name="Group 58"/>
                  <p:cNvGrpSpPr>
                    <a:grpSpLocks/>
                  </p:cNvGrpSpPr>
                  <p:nvPr/>
                </p:nvGrpSpPr>
                <p:grpSpPr bwMode="auto">
                  <a:xfrm>
                    <a:off x="6465" y="12141"/>
                    <a:ext cx="1257" cy="381"/>
                    <a:chOff x="6465" y="12141"/>
                    <a:chExt cx="1257" cy="381"/>
                  </a:xfrm>
                </p:grpSpPr>
                <p:sp>
                  <p:nvSpPr>
                    <p:cNvPr id="35861" name="Text Box 59"/>
                    <p:cNvSpPr txBox="1">
                      <a:spLocks noChangeArrowheads="1"/>
                    </p:cNvSpPr>
                    <p:nvPr/>
                  </p:nvSpPr>
                  <p:spPr bwMode="auto">
                    <a:xfrm>
                      <a:off x="6688" y="12168"/>
                      <a:ext cx="103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a:solidFill>
                            <a:srgbClr val="FF6600"/>
                          </a:solidFill>
                          <a:latin typeface="Times New Roman" panose="02020603050405020304" pitchFamily="18" charset="0"/>
                        </a:rPr>
                        <a:t>中央波束  </a:t>
                      </a:r>
                      <a:endParaRPr lang="zh-CN" altLang="en-US" sz="2800">
                        <a:solidFill>
                          <a:srgbClr val="FF6600"/>
                        </a:solidFill>
                      </a:endParaRPr>
                    </a:p>
                  </p:txBody>
                </p:sp>
                <p:sp>
                  <p:nvSpPr>
                    <p:cNvPr id="35862" name="Freeform 60"/>
                    <p:cNvSpPr>
                      <a:spLocks/>
                    </p:cNvSpPr>
                    <p:nvPr/>
                  </p:nvSpPr>
                  <p:spPr bwMode="auto">
                    <a:xfrm rot="-1430121">
                      <a:off x="6465" y="12141"/>
                      <a:ext cx="238" cy="245"/>
                    </a:xfrm>
                    <a:custGeom>
                      <a:avLst/>
                      <a:gdLst>
                        <a:gd name="T0" fmla="*/ 0 w 860"/>
                        <a:gd name="T1" fmla="*/ 1301225 h 156"/>
                        <a:gd name="T2" fmla="*/ 0 w 860"/>
                        <a:gd name="T3" fmla="*/ 0 h 156"/>
                        <a:gd name="T4" fmla="*/ 0 60000 65536"/>
                        <a:gd name="T5" fmla="*/ 0 60000 65536"/>
                      </a:gdLst>
                      <a:ahLst/>
                      <a:cxnLst>
                        <a:cxn ang="T4">
                          <a:pos x="T0" y="T1"/>
                        </a:cxn>
                        <a:cxn ang="T5">
                          <a:pos x="T2" y="T3"/>
                        </a:cxn>
                      </a:cxnLst>
                      <a:rect l="0" t="0" r="r" b="b"/>
                      <a:pathLst>
                        <a:path w="860" h="156">
                          <a:moveTo>
                            <a:pt x="860" y="156"/>
                          </a:moveTo>
                          <a:lnTo>
                            <a:pt x="0" y="0"/>
                          </a:lnTo>
                        </a:path>
                      </a:pathLst>
                    </a:custGeom>
                    <a:noFill/>
                    <a:ln w="12700">
                      <a:solidFill>
                        <a:srgbClr val="000000"/>
                      </a:solidFill>
                      <a:round/>
                      <a:headEnd/>
                      <a:tailEnd type="stealth"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sp>
            <p:nvSpPr>
              <p:cNvPr id="35856" name="Text Box 61"/>
              <p:cNvSpPr txBox="1">
                <a:spLocks noChangeArrowheads="1"/>
              </p:cNvSpPr>
              <p:nvPr/>
            </p:nvSpPr>
            <p:spPr bwMode="auto">
              <a:xfrm>
                <a:off x="4680" y="12048"/>
                <a:ext cx="2947"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zh-CN" sz="2800"/>
              </a:p>
            </p:txBody>
          </p:sp>
        </p:grpSp>
        <p:grpSp>
          <p:nvGrpSpPr>
            <p:cNvPr id="35852" name="Group 62"/>
            <p:cNvGrpSpPr>
              <a:grpSpLocks/>
            </p:cNvGrpSpPr>
            <p:nvPr/>
          </p:nvGrpSpPr>
          <p:grpSpPr bwMode="auto">
            <a:xfrm>
              <a:off x="5207" y="11615"/>
              <a:ext cx="1303" cy="790"/>
              <a:chOff x="5204" y="12551"/>
              <a:chExt cx="1303" cy="790"/>
            </a:xfrm>
          </p:grpSpPr>
          <p:sp>
            <p:nvSpPr>
              <p:cNvPr id="35853" name="Text Box 63"/>
              <p:cNvSpPr txBox="1">
                <a:spLocks noChangeArrowheads="1"/>
              </p:cNvSpPr>
              <p:nvPr/>
            </p:nvSpPr>
            <p:spPr bwMode="auto">
              <a:xfrm>
                <a:off x="5629" y="12988"/>
                <a:ext cx="878"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400">
                    <a:latin typeface="Times New Roman" panose="02020603050405020304" pitchFamily="18" charset="0"/>
                  </a:rPr>
                  <a:t>波束脚印</a:t>
                </a:r>
                <a:endParaRPr lang="zh-CN" altLang="en-US" sz="2800"/>
              </a:p>
            </p:txBody>
          </p:sp>
          <p:sp>
            <p:nvSpPr>
              <p:cNvPr id="35854" name="Line 64"/>
              <p:cNvSpPr>
                <a:spLocks noChangeShapeType="1"/>
              </p:cNvSpPr>
              <p:nvPr/>
            </p:nvSpPr>
            <p:spPr bwMode="auto">
              <a:xfrm rot="660212" flipH="1" flipV="1">
                <a:off x="5204" y="12551"/>
                <a:ext cx="423" cy="550"/>
              </a:xfrm>
              <a:prstGeom prst="line">
                <a:avLst/>
              </a:prstGeom>
              <a:noFill/>
              <a:ln w="9525">
                <a:solidFill>
                  <a:srgbClr val="000000"/>
                </a:solidFill>
                <a:round/>
                <a:headEnd/>
                <a:tailEnd type="stealth" w="sm" len="sm"/>
              </a:ln>
              <a:extLst>
                <a:ext uri="{909E8E84-426E-40DD-AFC4-6F175D3DCCD1}">
                  <a14:hiddenFill xmlns:a14="http://schemas.microsoft.com/office/drawing/2010/main">
                    <a:noFill/>
                  </a14:hiddenFill>
                </a:ext>
              </a:extLst>
            </p:spPr>
            <p:txBody>
              <a:bodyPr/>
              <a:lstStyle/>
              <a:p>
                <a:endParaRPr lang="zh-CN" altLang="en-US"/>
              </a:p>
            </p:txBody>
          </p:sp>
        </p:grpSp>
      </p:grpSp>
      <p:cxnSp>
        <p:nvCxnSpPr>
          <p:cNvPr id="7" name="直接箭头连接符 6"/>
          <p:cNvCxnSpPr/>
          <p:nvPr/>
        </p:nvCxnSpPr>
        <p:spPr>
          <a:xfrm>
            <a:off x="2183660" y="1739806"/>
            <a:ext cx="3391025" cy="155597"/>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517525" y="1002949"/>
            <a:ext cx="5607534" cy="1959326"/>
          </a:xfrm>
          <a:prstGeom prst="straightConnector1">
            <a:avLst/>
          </a:prstGeom>
          <a:ln w="19050">
            <a:prstDash val="dash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846" name="矩形 12"/>
          <p:cNvSpPr>
            <a:spLocks noChangeArrowheads="1"/>
          </p:cNvSpPr>
          <p:nvPr/>
        </p:nvSpPr>
        <p:spPr bwMode="auto">
          <a:xfrm>
            <a:off x="4145361" y="2581379"/>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smtClean="0"/>
              <a:t>航向</a:t>
            </a:r>
            <a:r>
              <a:rPr lang="en-US" altLang="zh-CN" dirty="0" smtClean="0"/>
              <a:t>/</a:t>
            </a:r>
            <a:r>
              <a:rPr lang="zh-CN" altLang="en-US" dirty="0" smtClean="0"/>
              <a:t>纵向</a:t>
            </a:r>
            <a:endParaRPr lang="zh-CN" altLang="en-US" dirty="0"/>
          </a:p>
        </p:txBody>
      </p:sp>
      <p:sp>
        <p:nvSpPr>
          <p:cNvPr id="35847" name="矩形 79"/>
          <p:cNvSpPr>
            <a:spLocks noChangeArrowheads="1"/>
          </p:cNvSpPr>
          <p:nvPr/>
        </p:nvSpPr>
        <p:spPr bwMode="auto">
          <a:xfrm>
            <a:off x="720725" y="2116138"/>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横向</a:t>
            </a:r>
          </a:p>
        </p:txBody>
      </p:sp>
      <p:sp>
        <p:nvSpPr>
          <p:cNvPr id="35848" name="Rectangle 69"/>
          <p:cNvSpPr>
            <a:spLocks noChangeArrowheads="1"/>
          </p:cNvSpPr>
          <p:nvPr/>
        </p:nvSpPr>
        <p:spPr bwMode="auto">
          <a:xfrm>
            <a:off x="5431004" y="2168557"/>
            <a:ext cx="3581400" cy="2809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buFont typeface="Arial" panose="020B0604020202020204" pitchFamily="34" charset="0"/>
              <a:buChar char="•"/>
            </a:pPr>
            <a:r>
              <a:rPr lang="zh-CN" altLang="en-US" sz="2000" b="1" dirty="0"/>
              <a:t>船体坐标系原点位于换能器中心，</a:t>
            </a:r>
            <a:endParaRPr lang="en-US" altLang="zh-CN" sz="2000" b="1" dirty="0"/>
          </a:p>
          <a:p>
            <a:pPr>
              <a:lnSpc>
                <a:spcPct val="150000"/>
              </a:lnSpc>
              <a:buFont typeface="Arial" panose="020B0604020202020204" pitchFamily="34" charset="0"/>
              <a:buChar char="•"/>
            </a:pPr>
            <a:r>
              <a:rPr lang="en-US" altLang="zh-CN" sz="2000" b="1" i="1" dirty="0"/>
              <a:t>x </a:t>
            </a:r>
            <a:r>
              <a:rPr lang="zh-CN" altLang="en-US" sz="2000" b="1" dirty="0"/>
              <a:t>轴指向航向（船首方向）</a:t>
            </a:r>
            <a:endParaRPr lang="en-US" altLang="zh-CN" sz="2000" b="1" dirty="0"/>
          </a:p>
          <a:p>
            <a:pPr>
              <a:lnSpc>
                <a:spcPct val="150000"/>
              </a:lnSpc>
              <a:buFont typeface="Arial" panose="020B0604020202020204" pitchFamily="34" charset="0"/>
              <a:buChar char="•"/>
            </a:pPr>
            <a:r>
              <a:rPr lang="en-US" altLang="zh-CN" sz="2000" b="1" i="1" dirty="0"/>
              <a:t>z </a:t>
            </a:r>
            <a:r>
              <a:rPr lang="zh-CN" altLang="en-US" sz="2000" b="1" dirty="0"/>
              <a:t>轴垂直向下</a:t>
            </a:r>
            <a:endParaRPr lang="en-US" altLang="zh-CN" sz="2000" b="1" dirty="0"/>
          </a:p>
          <a:p>
            <a:pPr>
              <a:lnSpc>
                <a:spcPct val="150000"/>
              </a:lnSpc>
              <a:buFont typeface="Arial" panose="020B0604020202020204" pitchFamily="34" charset="0"/>
              <a:buChar char="•"/>
            </a:pPr>
            <a:r>
              <a:rPr lang="en-US" altLang="zh-CN" sz="2000" b="1" i="1" dirty="0"/>
              <a:t>y </a:t>
            </a:r>
            <a:r>
              <a:rPr lang="zh-CN" altLang="en-US" sz="2000" b="1" dirty="0"/>
              <a:t>轴指向侧向，与</a:t>
            </a:r>
            <a:r>
              <a:rPr lang="en-US" altLang="zh-CN" sz="2000" b="1" i="1" dirty="0"/>
              <a:t>x</a:t>
            </a:r>
            <a:r>
              <a:rPr lang="zh-CN" altLang="en-US" sz="2000" b="1" dirty="0"/>
              <a:t>、</a:t>
            </a:r>
            <a:r>
              <a:rPr lang="en-US" altLang="zh-CN" sz="2000" b="1" i="1" dirty="0"/>
              <a:t>z </a:t>
            </a:r>
            <a:r>
              <a:rPr lang="zh-CN" altLang="en-US" sz="2000" b="1" dirty="0"/>
              <a:t>轴构成右手正交坐标系。</a:t>
            </a:r>
            <a:r>
              <a:rPr lang="zh-CN" altLang="en-US" sz="1600" b="1" dirty="0"/>
              <a:t>  </a:t>
            </a:r>
            <a:r>
              <a:rPr lang="zh-CN" altLang="en-US" sz="2000" b="1" dirty="0"/>
              <a:t> </a:t>
            </a:r>
          </a:p>
        </p:txBody>
      </p:sp>
      <p:sp>
        <p:nvSpPr>
          <p:cNvPr id="3584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C76F1B8-3E98-4BE3-8777-23F9073E5A5C}" type="slidenum">
              <a:rPr lang="en-US" altLang="zh-CN">
                <a:solidFill>
                  <a:srgbClr val="000000"/>
                </a:solidFill>
              </a:rPr>
              <a:pPr eaLnBrk="1" hangingPunct="1"/>
              <a:t>32</a:t>
            </a:fld>
            <a:endParaRPr lang="en-US" altLang="zh-CN">
              <a:solidFill>
                <a:srgbClr val="000000"/>
              </a:solidFill>
            </a:endParaRPr>
          </a:p>
        </p:txBody>
      </p:sp>
      <p:sp>
        <p:nvSpPr>
          <p:cNvPr id="35850" name="矩形 1"/>
          <p:cNvSpPr>
            <a:spLocks noChangeArrowheads="1"/>
          </p:cNvSpPr>
          <p:nvPr/>
        </p:nvSpPr>
        <p:spPr bwMode="auto">
          <a:xfrm>
            <a:off x="5218687" y="1597773"/>
            <a:ext cx="3429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i="1" dirty="0"/>
              <a:t>x </a:t>
            </a:r>
            <a:endParaRPr lang="zh-CN" altLang="en-US" dirty="0"/>
          </a:p>
        </p:txBody>
      </p:sp>
      <p:sp>
        <p:nvSpPr>
          <p:cNvPr id="70" name="标题 1"/>
          <p:cNvSpPr>
            <a:spLocks noGrp="1"/>
          </p:cNvSpPr>
          <p:nvPr>
            <p:ph type="title"/>
          </p:nvPr>
        </p:nvSpPr>
        <p:spPr>
          <a:xfrm>
            <a:off x="930275" y="260350"/>
            <a:ext cx="7313613" cy="576263"/>
          </a:xfrm>
        </p:spPr>
        <p:txBody>
          <a:bodyPr/>
          <a:lstStyle/>
          <a:p>
            <a:r>
              <a:rPr lang="zh-CN" altLang="en-US" sz="3600" dirty="0" smtClean="0">
                <a:ea typeface="华文新魏" panose="02010800040101010101" pitchFamily="2" charset="-122"/>
              </a:rPr>
              <a:t>（</a:t>
            </a:r>
            <a:r>
              <a:rPr lang="zh-CN" altLang="en-US" sz="3600" dirty="0">
                <a:ea typeface="华文新魏" panose="02010800040101010101" pitchFamily="2" charset="-122"/>
              </a:rPr>
              <a:t>三）多波束测深原理</a:t>
            </a:r>
          </a:p>
        </p:txBody>
      </p:sp>
      <p:sp>
        <p:nvSpPr>
          <p:cNvPr id="76" name="矩形 1"/>
          <p:cNvSpPr>
            <a:spLocks noChangeArrowheads="1"/>
          </p:cNvSpPr>
          <p:nvPr/>
        </p:nvSpPr>
        <p:spPr bwMode="auto">
          <a:xfrm>
            <a:off x="325325" y="2589144"/>
            <a:ext cx="346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i="1" dirty="0" smtClean="0"/>
              <a:t>y </a:t>
            </a:r>
            <a:endParaRPr lang="zh-CN" altLang="en-US" dirty="0"/>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266989" y="908720"/>
            <a:ext cx="6401355" cy="3932261"/>
          </a:xfrm>
          <a:prstGeom prst="rect">
            <a:avLst/>
          </a:prstGeom>
        </p:spPr>
      </p:pic>
      <p:sp>
        <p:nvSpPr>
          <p:cNvPr id="36867" name="标题 1"/>
          <p:cNvSpPr>
            <a:spLocks noGrp="1"/>
          </p:cNvSpPr>
          <p:nvPr>
            <p:ph type="title"/>
          </p:nvPr>
        </p:nvSpPr>
        <p:spPr>
          <a:xfrm>
            <a:off x="876460" y="260648"/>
            <a:ext cx="7313613" cy="576262"/>
          </a:xfrm>
        </p:spPr>
        <p:txBody>
          <a:bodyPr/>
          <a:lstStyle/>
          <a:p>
            <a:r>
              <a:rPr lang="zh-CN" altLang="en-US" sz="2800" smtClean="0">
                <a:ea typeface="华文新魏" panose="02010800040101010101" pitchFamily="2" charset="-122"/>
              </a:rPr>
              <a:t>波束数为</a:t>
            </a:r>
            <a:r>
              <a:rPr lang="en-US" altLang="zh-CN" sz="2800" smtClean="0">
                <a:ea typeface="华文新魏" panose="02010800040101010101" pitchFamily="2" charset="-122"/>
              </a:rPr>
              <a:t>16</a:t>
            </a:r>
            <a:r>
              <a:rPr lang="zh-CN" altLang="en-US" sz="2800" smtClean="0">
                <a:ea typeface="华文新魏" panose="02010800040101010101" pitchFamily="2" charset="-122"/>
              </a:rPr>
              <a:t>，波束角为</a:t>
            </a:r>
            <a:r>
              <a:rPr lang="en-US" altLang="zh-CN" sz="2800" smtClean="0">
                <a:ea typeface="华文新魏" panose="02010800040101010101" pitchFamily="2" charset="-122"/>
              </a:rPr>
              <a:t>2°</a:t>
            </a:r>
            <a:r>
              <a:rPr lang="zh-CN" altLang="en-US" sz="2800" smtClean="0">
                <a:ea typeface="华文新魏" panose="02010800040101010101" pitchFamily="2" charset="-122"/>
              </a:rPr>
              <a:t>*</a:t>
            </a:r>
            <a:r>
              <a:rPr lang="en-US" altLang="zh-CN" sz="2800" smtClean="0">
                <a:ea typeface="华文新魏" panose="02010800040101010101" pitchFamily="2" charset="-122"/>
              </a:rPr>
              <a:t>2°</a:t>
            </a:r>
            <a:endParaRPr lang="zh-CN" altLang="en-US" sz="2800" smtClean="0">
              <a:ea typeface="华文新魏" panose="02010800040101010101" pitchFamily="2" charset="-122"/>
            </a:endParaRPr>
          </a:p>
        </p:txBody>
      </p:sp>
      <p:sp>
        <p:nvSpPr>
          <p:cNvPr id="36868" name="矩形 2"/>
          <p:cNvSpPr>
            <a:spLocks noChangeArrowheads="1"/>
          </p:cNvSpPr>
          <p:nvPr/>
        </p:nvSpPr>
        <p:spPr bwMode="auto">
          <a:xfrm>
            <a:off x="882308" y="5060772"/>
            <a:ext cx="7848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Char char="Ø"/>
            </a:pPr>
            <a:r>
              <a:rPr lang="zh-CN" altLang="en-US" dirty="0" smtClean="0"/>
              <a:t>接收</a:t>
            </a:r>
            <a:r>
              <a:rPr lang="zh-CN" altLang="en-US" dirty="0"/>
              <a:t>指向性和发射指向性叠加后，形成沿测量船正横方向，两侧对称的</a:t>
            </a:r>
            <a:r>
              <a:rPr lang="en-US" altLang="zh-CN" dirty="0"/>
              <a:t>16</a:t>
            </a:r>
            <a:r>
              <a:rPr lang="zh-CN" altLang="en-US" dirty="0"/>
              <a:t>个</a:t>
            </a:r>
            <a:r>
              <a:rPr lang="en-US" altLang="zh-CN" dirty="0"/>
              <a:t>2° × 2° </a:t>
            </a:r>
            <a:r>
              <a:rPr lang="zh-CN" altLang="en-US" dirty="0"/>
              <a:t>的波束。</a:t>
            </a:r>
            <a:endParaRPr lang="en-US" altLang="zh-CN" dirty="0"/>
          </a:p>
          <a:p>
            <a:pPr>
              <a:buFont typeface="Wingdings" panose="05000000000000000000" pitchFamily="2" charset="2"/>
              <a:buChar char="Ø"/>
            </a:pPr>
            <a:r>
              <a:rPr lang="zh-CN" altLang="en-US" dirty="0"/>
              <a:t>测深的各个“足迹”是依赖于发射和接收基阵在海底照射区域的交叉来获得，形成多波束的投影区，称为</a:t>
            </a:r>
            <a:r>
              <a:rPr lang="zh-CN" altLang="en-US" b="1" dirty="0"/>
              <a:t>波束脚印</a:t>
            </a:r>
            <a:r>
              <a:rPr lang="zh-CN" altLang="en-US" dirty="0"/>
              <a:t>。</a:t>
            </a:r>
            <a:endParaRPr lang="en-US" altLang="zh-CN" dirty="0"/>
          </a:p>
        </p:txBody>
      </p:sp>
      <p:cxnSp>
        <p:nvCxnSpPr>
          <p:cNvPr id="10" name="直接箭头连接符 9"/>
          <p:cNvCxnSpPr/>
          <p:nvPr/>
        </p:nvCxnSpPr>
        <p:spPr>
          <a:xfrm>
            <a:off x="2460169" y="1484982"/>
            <a:ext cx="3836988" cy="368754"/>
          </a:xfrm>
          <a:prstGeom prst="straightConnector1">
            <a:avLst/>
          </a:prstGeom>
          <a:ln w="28575">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1987094" y="1031411"/>
            <a:ext cx="4137025" cy="1420812"/>
          </a:xfrm>
          <a:prstGeom prst="straightConnector1">
            <a:avLst/>
          </a:prstGeom>
          <a:ln w="28575">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871" name="矩形 15"/>
          <p:cNvSpPr>
            <a:spLocks noChangeArrowheads="1"/>
          </p:cNvSpPr>
          <p:nvPr/>
        </p:nvSpPr>
        <p:spPr bwMode="auto">
          <a:xfrm>
            <a:off x="1814056" y="1160451"/>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FF0000"/>
                </a:solidFill>
              </a:rPr>
              <a:t>纵向</a:t>
            </a:r>
          </a:p>
        </p:txBody>
      </p:sp>
      <p:sp>
        <p:nvSpPr>
          <p:cNvPr id="36872" name="矩形 16"/>
          <p:cNvSpPr>
            <a:spLocks noChangeArrowheads="1"/>
          </p:cNvSpPr>
          <p:nvPr/>
        </p:nvSpPr>
        <p:spPr bwMode="auto">
          <a:xfrm>
            <a:off x="1812469" y="1968036"/>
            <a:ext cx="647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FF0000"/>
                </a:solidFill>
              </a:rPr>
              <a:t>横向</a:t>
            </a:r>
          </a:p>
        </p:txBody>
      </p:sp>
      <p:sp>
        <p:nvSpPr>
          <p:cNvPr id="3687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76E57F6-2E4B-4F00-91AC-063F4E6E2709}" type="slidenum">
              <a:rPr lang="en-US" altLang="zh-CN">
                <a:solidFill>
                  <a:srgbClr val="000000"/>
                </a:solidFill>
              </a:rPr>
              <a:pPr eaLnBrk="1" hangingPunct="1"/>
              <a:t>33</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0" descr="C:\Users\zyl\Desktop\图片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738" y="1695450"/>
            <a:ext cx="4506912" cy="406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91" name="Object 3"/>
          <p:cNvGraphicFramePr>
            <a:graphicFrameLocks noChangeAspect="1"/>
          </p:cNvGraphicFramePr>
          <p:nvPr/>
        </p:nvGraphicFramePr>
        <p:xfrm>
          <a:off x="1362075" y="4160838"/>
          <a:ext cx="2162175" cy="1789112"/>
        </p:xfrm>
        <a:graphic>
          <a:graphicData uri="http://schemas.openxmlformats.org/presentationml/2006/ole">
            <mc:AlternateContent xmlns:mc="http://schemas.openxmlformats.org/markup-compatibility/2006">
              <mc:Choice xmlns:v="urn:schemas-microsoft-com:vml" Requires="v">
                <p:oleObj spid="_x0000_s37955" name="Equation" r:id="rId4" imgW="1244600" imgH="1028700" progId="Equation.DSMT4">
                  <p:embed/>
                </p:oleObj>
              </mc:Choice>
              <mc:Fallback>
                <p:oleObj name="Equation" r:id="rId4" imgW="1244600" imgH="10287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4160838"/>
                        <a:ext cx="2162175" cy="178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Object 6"/>
          <p:cNvGraphicFramePr>
            <a:graphicFrameLocks noChangeAspect="1"/>
          </p:cNvGraphicFramePr>
          <p:nvPr/>
        </p:nvGraphicFramePr>
        <p:xfrm>
          <a:off x="1108075" y="1484313"/>
          <a:ext cx="2743200" cy="2711450"/>
        </p:xfrm>
        <a:graphic>
          <a:graphicData uri="http://schemas.openxmlformats.org/presentationml/2006/ole">
            <mc:AlternateContent xmlns:mc="http://schemas.openxmlformats.org/markup-compatibility/2006">
              <mc:Choice xmlns:v="urn:schemas-microsoft-com:vml" Requires="v">
                <p:oleObj spid="_x0000_s37956" name="Image" r:id="rId6" imgW="1956571" imgH="1933960" progId="Photoshop.Image.7">
                  <p:embed/>
                </p:oleObj>
              </mc:Choice>
              <mc:Fallback>
                <p:oleObj name="Image" r:id="rId6" imgW="1956571" imgH="1933960" progId="Photoshop.Image.7">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075" y="1484313"/>
                        <a:ext cx="2743200" cy="271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Line 7"/>
          <p:cNvSpPr>
            <a:spLocks noChangeShapeType="1"/>
          </p:cNvSpPr>
          <p:nvPr/>
        </p:nvSpPr>
        <p:spPr bwMode="auto">
          <a:xfrm flipH="1">
            <a:off x="4724400" y="2819400"/>
            <a:ext cx="1371600" cy="243840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89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6810429-5A3A-40A4-B7C0-604A5A69B1DC}" type="slidenum">
              <a:rPr lang="en-US" altLang="zh-CN">
                <a:solidFill>
                  <a:srgbClr val="000000"/>
                </a:solidFill>
              </a:rPr>
              <a:pPr eaLnBrk="1" hangingPunct="1"/>
              <a:t>34</a:t>
            </a:fld>
            <a:endParaRPr lang="en-US" altLang="zh-CN">
              <a:solidFill>
                <a:srgbClr val="000000"/>
              </a:solidFill>
            </a:endParaRPr>
          </a:p>
        </p:txBody>
      </p:sp>
      <p:sp>
        <p:nvSpPr>
          <p:cNvPr id="37895" name="矩形 1"/>
          <p:cNvSpPr>
            <a:spLocks noChangeArrowheads="1"/>
          </p:cNvSpPr>
          <p:nvPr/>
        </p:nvSpPr>
        <p:spPr bwMode="auto">
          <a:xfrm>
            <a:off x="7148513" y="911225"/>
            <a:ext cx="17224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a:t>忽略声线弯曲的前提下</a:t>
            </a:r>
          </a:p>
        </p:txBody>
      </p:sp>
      <p:sp>
        <p:nvSpPr>
          <p:cNvPr id="37896" name="矩形 1"/>
          <p:cNvSpPr>
            <a:spLocks noChangeArrowheads="1"/>
          </p:cNvSpPr>
          <p:nvPr/>
        </p:nvSpPr>
        <p:spPr bwMode="auto">
          <a:xfrm>
            <a:off x="862523" y="282575"/>
            <a:ext cx="739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dirty="0">
                <a:ea typeface="华文新魏" panose="02010800040101010101" pitchFamily="2" charset="-122"/>
              </a:rPr>
              <a:t>各个波束测量中的水深值与水深位置：</a:t>
            </a:r>
            <a:endParaRPr lang="zh-CN" altLang="en-US" sz="2800" dirty="0"/>
          </a:p>
        </p:txBody>
      </p:sp>
      <p:sp>
        <p:nvSpPr>
          <p:cNvPr id="10" name="矩形 9"/>
          <p:cNvSpPr/>
          <p:nvPr/>
        </p:nvSpPr>
        <p:spPr>
          <a:xfrm>
            <a:off x="1085850" y="5949950"/>
            <a:ext cx="7391400" cy="830263"/>
          </a:xfrm>
          <a:prstGeom prst="rect">
            <a:avLst/>
          </a:prstGeom>
          <a:ln/>
        </p:spPr>
        <p:style>
          <a:lnRef idx="1">
            <a:schemeClr val="dk1"/>
          </a:lnRef>
          <a:fillRef idx="2">
            <a:schemeClr val="dk1"/>
          </a:fillRef>
          <a:effectRef idx="1">
            <a:schemeClr val="dk1"/>
          </a:effectRef>
          <a:fontRef idx="minor">
            <a:schemeClr val="dk1"/>
          </a:fontRef>
        </p:style>
        <p:txBody>
          <a:bodyPr>
            <a:spAutoFit/>
          </a:bodyPr>
          <a:lstStyle/>
          <a:p>
            <a:pPr>
              <a:defRPr/>
            </a:pPr>
            <a:r>
              <a:rPr lang="en-US" altLang="zh-CN" sz="2400" dirty="0"/>
              <a:t>Y</a:t>
            </a:r>
            <a:r>
              <a:rPr lang="en-US" altLang="zh-CN" sz="2400" baseline="-25000" dirty="0"/>
              <a:t>i</a:t>
            </a:r>
            <a:r>
              <a:rPr lang="zh-CN" altLang="en-US" sz="2400" baseline="-25000" dirty="0"/>
              <a:t>：</a:t>
            </a:r>
            <a:r>
              <a:rPr lang="zh-CN" altLang="en-US" sz="2400" dirty="0"/>
              <a:t>第</a:t>
            </a:r>
            <a:r>
              <a:rPr lang="en-US" altLang="zh-CN" sz="2400" dirty="0" err="1"/>
              <a:t>i</a:t>
            </a:r>
            <a:r>
              <a:rPr lang="zh-CN" altLang="en-US" sz="2400" dirty="0"/>
              <a:t>个波束距多波束换能器中心的水平距离</a:t>
            </a:r>
            <a:endParaRPr lang="en-US" altLang="zh-CN" sz="2400" dirty="0"/>
          </a:p>
          <a:p>
            <a:pPr>
              <a:defRPr/>
            </a:pPr>
            <a:r>
              <a:rPr lang="en-US" altLang="zh-CN" sz="2400" dirty="0"/>
              <a:t>H</a:t>
            </a:r>
            <a:r>
              <a:rPr lang="en-US" altLang="zh-CN" sz="2400" baseline="-25000" dirty="0"/>
              <a:t>i</a:t>
            </a:r>
            <a:r>
              <a:rPr lang="zh-CN" altLang="en-US" sz="2400" baseline="-25000" dirty="0"/>
              <a:t>：</a:t>
            </a:r>
            <a:r>
              <a:rPr lang="zh-CN" altLang="en-US" sz="2400" dirty="0"/>
              <a:t>第</a:t>
            </a:r>
            <a:r>
              <a:rPr lang="en-US" altLang="zh-CN" sz="2400" dirty="0" err="1"/>
              <a:t>i</a:t>
            </a:r>
            <a:r>
              <a:rPr lang="zh-CN" altLang="en-US" sz="2400" dirty="0"/>
              <a:t>个波束测得的水深值</a:t>
            </a:r>
          </a:p>
        </p:txBody>
      </p:sp>
      <p:sp>
        <p:nvSpPr>
          <p:cNvPr id="2" name="矩形 1"/>
          <p:cNvSpPr/>
          <p:nvPr/>
        </p:nvSpPr>
        <p:spPr>
          <a:xfrm>
            <a:off x="5253038" y="3495675"/>
            <a:ext cx="314325" cy="461963"/>
          </a:xfrm>
          <a:prstGeom prst="rect">
            <a:avLst/>
          </a:prstGeom>
          <a:noFill/>
        </p:spPr>
        <p:txBody>
          <a:bodyPr wrap="none">
            <a:spAutoFit/>
          </a:bodyPr>
          <a:lstStyle/>
          <a:p>
            <a:pPr algn="ctr">
              <a:defRPr/>
            </a:pPr>
            <a:r>
              <a:rPr lang="en-US" altLang="zh-CN" sz="2400" dirty="0">
                <a:ln w="0"/>
                <a:effectLst>
                  <a:outerShdw blurRad="38100" dist="19050" dir="2700000" algn="tl" rotWithShape="0">
                    <a:schemeClr val="dk1">
                      <a:alpha val="40000"/>
                    </a:schemeClr>
                  </a:outerShdw>
                </a:effectLst>
              </a:rPr>
              <a:t>L</a:t>
            </a:r>
            <a:endParaRPr lang="zh-CN" altLang="en-US" sz="2400" dirty="0">
              <a:ln w="0"/>
              <a:effectLst>
                <a:outerShdw blurRad="38100" dist="19050" dir="2700000" algn="tl" rotWithShape="0">
                  <a:schemeClr val="dk1">
                    <a:alpha val="40000"/>
                  </a:schemeClr>
                </a:outerShdw>
              </a:effectLst>
            </a:endParaRPr>
          </a:p>
        </p:txBody>
      </p:sp>
      <p:cxnSp>
        <p:nvCxnSpPr>
          <p:cNvPr id="11" name="直接箭头连接符 10"/>
          <p:cNvCxnSpPr/>
          <p:nvPr/>
        </p:nvCxnSpPr>
        <p:spPr>
          <a:xfrm>
            <a:off x="768350" y="1484313"/>
            <a:ext cx="2522538" cy="787400"/>
          </a:xfrm>
          <a:prstGeom prst="straightConnector1">
            <a:avLst/>
          </a:prstGeom>
          <a:ln w="1905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684213" y="1406525"/>
            <a:ext cx="2381250" cy="1412875"/>
          </a:xfrm>
          <a:prstGeom prst="straightConnector1">
            <a:avLst/>
          </a:prstGeom>
          <a:ln w="19050">
            <a:prstDash val="dash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901" name="矩形 12"/>
          <p:cNvSpPr>
            <a:spLocks noChangeArrowheads="1"/>
          </p:cNvSpPr>
          <p:nvPr/>
        </p:nvSpPr>
        <p:spPr bwMode="auto">
          <a:xfrm>
            <a:off x="3052763" y="183991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smtClean="0"/>
              <a:t>航向</a:t>
            </a:r>
            <a:endParaRPr lang="zh-CN" altLang="en-US" dirty="0"/>
          </a:p>
        </p:txBody>
      </p:sp>
      <p:sp>
        <p:nvSpPr>
          <p:cNvPr id="37902" name="矩形 13"/>
          <p:cNvSpPr>
            <a:spLocks noChangeArrowheads="1"/>
          </p:cNvSpPr>
          <p:nvPr/>
        </p:nvSpPr>
        <p:spPr bwMode="auto">
          <a:xfrm>
            <a:off x="249238" y="2774950"/>
            <a:ext cx="647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横向</a:t>
            </a:r>
          </a:p>
        </p:txBody>
      </p:sp>
      <p:sp>
        <p:nvSpPr>
          <p:cNvPr id="37903" name="矩形 14"/>
          <p:cNvSpPr>
            <a:spLocks noChangeArrowheads="1"/>
          </p:cNvSpPr>
          <p:nvPr/>
        </p:nvSpPr>
        <p:spPr bwMode="auto">
          <a:xfrm>
            <a:off x="3263900" y="2124075"/>
            <a:ext cx="284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x</a:t>
            </a:r>
            <a:endParaRPr lang="zh-CN" altLang="en-US"/>
          </a:p>
        </p:txBody>
      </p:sp>
      <p:sp>
        <p:nvSpPr>
          <p:cNvPr id="37904" name="矩形 22"/>
          <p:cNvSpPr>
            <a:spLocks noChangeArrowheads="1"/>
          </p:cNvSpPr>
          <p:nvPr/>
        </p:nvSpPr>
        <p:spPr bwMode="auto">
          <a:xfrm>
            <a:off x="3051175" y="1287463"/>
            <a:ext cx="288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y</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895350" y="895350"/>
            <a:ext cx="7772400" cy="6492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a:defRPr/>
            </a:pPr>
            <a:r>
              <a:rPr lang="zh-CN" altLang="en-US" sz="2800" dirty="0">
                <a:ea typeface="华文新魏" panose="02010800040101010101" pitchFamily="2" charset="-122"/>
                <a:cs typeface="+mn-cs"/>
              </a:rPr>
              <a:t>扫海</a:t>
            </a:r>
            <a:r>
              <a:rPr lang="zh-CN" altLang="en-US" sz="2800" dirty="0" smtClean="0">
                <a:ea typeface="华文新魏" panose="02010800040101010101" pitchFamily="2" charset="-122"/>
                <a:cs typeface="+mn-cs"/>
              </a:rPr>
              <a:t>宽度：</a:t>
            </a:r>
            <a:endParaRPr lang="zh-CN" altLang="en-US" sz="2800" dirty="0">
              <a:ea typeface="华文新魏" panose="02010800040101010101" pitchFamily="2" charset="-122"/>
              <a:cs typeface="+mn-cs"/>
            </a:endParaRPr>
          </a:p>
        </p:txBody>
      </p:sp>
      <p:sp>
        <p:nvSpPr>
          <p:cNvPr id="3891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A43CA2C-C377-4520-9C56-09B4406E3459}" type="slidenum">
              <a:rPr lang="en-US" altLang="zh-CN">
                <a:solidFill>
                  <a:srgbClr val="000000"/>
                </a:solidFill>
              </a:rPr>
              <a:pPr eaLnBrk="1" hangingPunct="1"/>
              <a:t>35</a:t>
            </a:fld>
            <a:endParaRPr lang="en-US" altLang="zh-CN">
              <a:solidFill>
                <a:srgbClr val="000000"/>
              </a:solidFill>
            </a:endParaRPr>
          </a:p>
        </p:txBody>
      </p:sp>
      <p:sp>
        <p:nvSpPr>
          <p:cNvPr id="38916" name="Rectangle 3"/>
          <p:cNvSpPr>
            <a:spLocks noChangeArrowheads="1"/>
          </p:cNvSpPr>
          <p:nvPr/>
        </p:nvSpPr>
        <p:spPr bwMode="auto">
          <a:xfrm>
            <a:off x="1042988" y="1700213"/>
            <a:ext cx="7624762"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dirty="0">
                <a:solidFill>
                  <a:schemeClr val="tx2"/>
                </a:solidFill>
                <a:latin typeface="华文细黑" panose="02010600040101010101" pitchFamily="2" charset="-122"/>
                <a:ea typeface="华文细黑" panose="02010600040101010101" pitchFamily="2" charset="-122"/>
              </a:rPr>
              <a:t>扫海宽度</a:t>
            </a:r>
            <a:r>
              <a:rPr lang="en-US" altLang="zh-CN" sz="2400" dirty="0">
                <a:solidFill>
                  <a:schemeClr val="tx2"/>
                </a:solidFill>
                <a:latin typeface="华文细黑" panose="02010600040101010101" pitchFamily="2" charset="-122"/>
                <a:ea typeface="华文细黑" panose="02010600040101010101" pitchFamily="2" charset="-122"/>
              </a:rPr>
              <a:t>    </a:t>
            </a:r>
            <a:r>
              <a:rPr lang="zh-CN" altLang="en-US" sz="2400" dirty="0">
                <a:solidFill>
                  <a:schemeClr val="tx2"/>
                </a:solidFill>
                <a:latin typeface="华文细黑" panose="02010600040101010101" pitchFamily="2" charset="-122"/>
                <a:ea typeface="华文细黑" panose="02010600040101010101" pitchFamily="2" charset="-122"/>
              </a:rPr>
              <a:t>是条带测深仪很重要的一项指标。</a:t>
            </a:r>
          </a:p>
        </p:txBody>
      </p:sp>
      <p:sp>
        <p:nvSpPr>
          <p:cNvPr id="38917" name="Rectangle 3"/>
          <p:cNvSpPr>
            <a:spLocks noChangeArrowheads="1"/>
          </p:cNvSpPr>
          <p:nvPr/>
        </p:nvSpPr>
        <p:spPr bwMode="auto">
          <a:xfrm>
            <a:off x="1042988" y="2489200"/>
            <a:ext cx="7624762"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en-US" altLang="zh-CN" sz="2400" dirty="0">
                <a:solidFill>
                  <a:schemeClr val="tx2"/>
                </a:solidFill>
                <a:latin typeface="华文细黑" panose="02010600040101010101" pitchFamily="2" charset="-122"/>
                <a:ea typeface="华文细黑" panose="02010600040101010101" pitchFamily="2" charset="-122"/>
              </a:rPr>
              <a:t>     </a:t>
            </a:r>
            <a:r>
              <a:rPr lang="zh-CN" altLang="en-US" sz="2400" dirty="0">
                <a:solidFill>
                  <a:schemeClr val="tx2"/>
                </a:solidFill>
                <a:latin typeface="华文细黑" panose="02010600040101010101" pitchFamily="2" charset="-122"/>
                <a:ea typeface="华文细黑" panose="02010600040101010101" pitchFamily="2" charset="-122"/>
              </a:rPr>
              <a:t>取决于最边缘波束对应的实际水深</a:t>
            </a:r>
            <a:r>
              <a:rPr lang="en-US" altLang="zh-CN" sz="2400" dirty="0">
                <a:solidFill>
                  <a:schemeClr val="tx2"/>
                </a:solidFill>
                <a:latin typeface="华文细黑" panose="02010600040101010101" pitchFamily="2" charset="-122"/>
                <a:ea typeface="华文细黑" panose="02010600040101010101" pitchFamily="2" charset="-122"/>
              </a:rPr>
              <a:t>      </a:t>
            </a:r>
            <a:r>
              <a:rPr lang="zh-CN" altLang="en-US" sz="2400" dirty="0">
                <a:solidFill>
                  <a:schemeClr val="tx2"/>
                </a:solidFill>
                <a:latin typeface="华文细黑" panose="02010600040101010101" pitchFamily="2" charset="-122"/>
                <a:ea typeface="华文细黑" panose="02010600040101010101" pitchFamily="2" charset="-122"/>
              </a:rPr>
              <a:t>和最边缘波束所张开的角度      。</a:t>
            </a:r>
          </a:p>
        </p:txBody>
      </p:sp>
      <p:graphicFrame>
        <p:nvGraphicFramePr>
          <p:cNvPr id="38918" name="对象 1"/>
          <p:cNvGraphicFramePr>
            <a:graphicFrameLocks noChangeAspect="1"/>
          </p:cNvGraphicFramePr>
          <p:nvPr/>
        </p:nvGraphicFramePr>
        <p:xfrm>
          <a:off x="3702050" y="3284538"/>
          <a:ext cx="293688" cy="269875"/>
        </p:xfrm>
        <a:graphic>
          <a:graphicData uri="http://schemas.openxmlformats.org/presentationml/2006/ole">
            <mc:AlternateContent xmlns:mc="http://schemas.openxmlformats.org/markup-compatibility/2006">
              <mc:Choice xmlns:v="urn:schemas-microsoft-com:vml" Requires="v">
                <p:oleObj spid="_x0000_s39075" name="Equation" r:id="rId3" imgW="152334" imgH="139639" progId="Equation.DSMT4">
                  <p:embed/>
                </p:oleObj>
              </mc:Choice>
              <mc:Fallback>
                <p:oleObj name="Equation" r:id="rId3" imgW="152334" imgH="139639"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2050" y="3284538"/>
                        <a:ext cx="293688"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9" name="对象 2"/>
          <p:cNvGraphicFramePr>
            <a:graphicFrameLocks noChangeAspect="1"/>
          </p:cNvGraphicFramePr>
          <p:nvPr/>
        </p:nvGraphicFramePr>
        <p:xfrm>
          <a:off x="1763713" y="2716213"/>
          <a:ext cx="342900" cy="342900"/>
        </p:xfrm>
        <a:graphic>
          <a:graphicData uri="http://schemas.openxmlformats.org/presentationml/2006/ole">
            <mc:AlternateContent xmlns:mc="http://schemas.openxmlformats.org/markup-compatibility/2006">
              <mc:Choice xmlns:v="urn:schemas-microsoft-com:vml" Requires="v">
                <p:oleObj spid="_x0000_s39076" name="Equation" r:id="rId5" imgW="177492" imgH="177492" progId="Equation.DSMT4">
                  <p:embed/>
                </p:oleObj>
              </mc:Choice>
              <mc:Fallback>
                <p:oleObj name="Equation" r:id="rId5" imgW="177492" imgH="177492" progId="Equation.DSMT4">
                  <p:embed/>
                  <p:pic>
                    <p:nvPicPr>
                      <p:cNvPr id="0" name="对象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2716213"/>
                        <a:ext cx="3429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0" name="对象 3"/>
          <p:cNvGraphicFramePr>
            <a:graphicFrameLocks noChangeAspect="1"/>
          </p:cNvGraphicFramePr>
          <p:nvPr/>
        </p:nvGraphicFramePr>
        <p:xfrm>
          <a:off x="2987675" y="1933575"/>
          <a:ext cx="342900" cy="342900"/>
        </p:xfrm>
        <a:graphic>
          <a:graphicData uri="http://schemas.openxmlformats.org/presentationml/2006/ole">
            <mc:AlternateContent xmlns:mc="http://schemas.openxmlformats.org/markup-compatibility/2006">
              <mc:Choice xmlns:v="urn:schemas-microsoft-com:vml" Requires="v">
                <p:oleObj spid="_x0000_s39077" name="Equation" r:id="rId7" imgW="177492" imgH="177492" progId="Equation.DSMT4">
                  <p:embed/>
                </p:oleObj>
              </mc:Choice>
              <mc:Fallback>
                <p:oleObj name="Equation" r:id="rId7" imgW="177492" imgH="177492"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1933575"/>
                        <a:ext cx="3429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1" name="对象 4"/>
          <p:cNvGraphicFramePr>
            <a:graphicFrameLocks noChangeAspect="1"/>
          </p:cNvGraphicFramePr>
          <p:nvPr/>
        </p:nvGraphicFramePr>
        <p:xfrm>
          <a:off x="3348038" y="4035425"/>
          <a:ext cx="2032000" cy="833438"/>
        </p:xfrm>
        <a:graphic>
          <a:graphicData uri="http://schemas.openxmlformats.org/presentationml/2006/ole">
            <mc:AlternateContent xmlns:mc="http://schemas.openxmlformats.org/markup-compatibility/2006">
              <mc:Choice xmlns:v="urn:schemas-microsoft-com:vml" Requires="v">
                <p:oleObj spid="_x0000_s39078" name="Equation" r:id="rId8" imgW="1054100" imgH="431800" progId="Equation.DSMT4">
                  <p:embed/>
                </p:oleObj>
              </mc:Choice>
              <mc:Fallback>
                <p:oleObj name="Equation" r:id="rId8" imgW="1054100" imgH="431800"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038" y="4035425"/>
                        <a:ext cx="2032000"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22" name="Rectangle 3"/>
          <p:cNvSpPr>
            <a:spLocks noChangeArrowheads="1"/>
          </p:cNvSpPr>
          <p:nvPr/>
        </p:nvSpPr>
        <p:spPr bwMode="auto">
          <a:xfrm>
            <a:off x="1042988" y="5227638"/>
            <a:ext cx="76247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a:solidFill>
                  <a:schemeClr val="tx2"/>
                </a:solidFill>
                <a:latin typeface="华文细黑" panose="02010600040101010101" pitchFamily="2" charset="-122"/>
                <a:ea typeface="华文细黑" panose="02010600040101010101" pitchFamily="2" charset="-122"/>
              </a:rPr>
              <a:t>当                    ，最大扫海宽度可达</a:t>
            </a:r>
            <a:r>
              <a:rPr lang="en-US" altLang="zh-CN" sz="2400">
                <a:solidFill>
                  <a:schemeClr val="tx2"/>
                </a:solidFill>
                <a:latin typeface="华文细黑" panose="02010600040101010101" pitchFamily="2" charset="-122"/>
                <a:ea typeface="华文细黑" panose="02010600040101010101" pitchFamily="2" charset="-122"/>
              </a:rPr>
              <a:t>4</a:t>
            </a:r>
            <a:r>
              <a:rPr lang="zh-CN" altLang="en-US" sz="2400">
                <a:solidFill>
                  <a:schemeClr val="tx2"/>
                </a:solidFill>
                <a:latin typeface="华文细黑" panose="02010600040101010101" pitchFamily="2" charset="-122"/>
                <a:ea typeface="华文细黑" panose="02010600040101010101" pitchFamily="2" charset="-122"/>
              </a:rPr>
              <a:t>倍海深。</a:t>
            </a:r>
          </a:p>
        </p:txBody>
      </p:sp>
      <p:graphicFrame>
        <p:nvGraphicFramePr>
          <p:cNvPr id="38923" name="对象 5"/>
          <p:cNvGraphicFramePr>
            <a:graphicFrameLocks noChangeAspect="1"/>
          </p:cNvGraphicFramePr>
          <p:nvPr/>
        </p:nvGraphicFramePr>
        <p:xfrm>
          <a:off x="2124075" y="5413375"/>
          <a:ext cx="1443038" cy="393700"/>
        </p:xfrm>
        <a:graphic>
          <a:graphicData uri="http://schemas.openxmlformats.org/presentationml/2006/ole">
            <mc:AlternateContent xmlns:mc="http://schemas.openxmlformats.org/markup-compatibility/2006">
              <mc:Choice xmlns:v="urn:schemas-microsoft-com:vml" Requires="v">
                <p:oleObj spid="_x0000_s39079" name="Equation" r:id="rId10" imgW="748975" imgH="203112" progId="Equation.DSMT4">
                  <p:embed/>
                </p:oleObj>
              </mc:Choice>
              <mc:Fallback>
                <p:oleObj name="Equation" r:id="rId10" imgW="748975" imgH="203112" progId="Equation.DSMT4">
                  <p:embed/>
                  <p:pic>
                    <p:nvPicPr>
                      <p:cNvPr id="0" name="对象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4075" y="5413375"/>
                        <a:ext cx="1443038"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4" name="对象 1"/>
          <p:cNvGraphicFramePr>
            <a:graphicFrameLocks noChangeAspect="1"/>
          </p:cNvGraphicFramePr>
          <p:nvPr/>
        </p:nvGraphicFramePr>
        <p:xfrm>
          <a:off x="6732588" y="2708275"/>
          <a:ext cx="342900" cy="317500"/>
        </p:xfrm>
        <a:graphic>
          <a:graphicData uri="http://schemas.openxmlformats.org/presentationml/2006/ole">
            <mc:AlternateContent xmlns:mc="http://schemas.openxmlformats.org/markup-compatibility/2006">
              <mc:Choice xmlns:v="urn:schemas-microsoft-com:vml" Requires="v">
                <p:oleObj spid="_x0000_s39080" name="Equation" r:id="rId12" imgW="177492" imgH="164814" progId="Equation.DSMT4">
                  <p:embed/>
                </p:oleObj>
              </mc:Choice>
              <mc:Fallback>
                <p:oleObj name="Equation" r:id="rId12" imgW="177492" imgH="164814" progId="Equation.DSMT4">
                  <p:embed/>
                  <p:pic>
                    <p:nvPicPr>
                      <p:cNvPr id="0" name="对象 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2588" y="2708275"/>
                        <a:ext cx="3429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930275" y="260350"/>
            <a:ext cx="7313613" cy="576263"/>
          </a:xfrm>
        </p:spPr>
        <p:txBody>
          <a:bodyPr/>
          <a:lstStyle/>
          <a:p>
            <a:r>
              <a:rPr lang="zh-CN" altLang="en-US" sz="3600" dirty="0" smtClean="0">
                <a:ea typeface="华文新魏" panose="02010800040101010101" pitchFamily="2" charset="-122"/>
              </a:rPr>
              <a:t>（</a:t>
            </a:r>
            <a:r>
              <a:rPr lang="zh-CN" altLang="en-US" sz="3600" dirty="0">
                <a:ea typeface="华文新魏" panose="02010800040101010101" pitchFamily="2" charset="-122"/>
              </a:rPr>
              <a:t>四）多波束数据处理</a:t>
            </a:r>
          </a:p>
        </p:txBody>
      </p:sp>
      <p:sp>
        <p:nvSpPr>
          <p:cNvPr id="45059" name="内容占位符 4"/>
          <p:cNvSpPr>
            <a:spLocks noGrp="1"/>
          </p:cNvSpPr>
          <p:nvPr>
            <p:ph idx="1"/>
          </p:nvPr>
        </p:nvSpPr>
        <p:spPr>
          <a:xfrm>
            <a:off x="900113" y="1052513"/>
            <a:ext cx="7993062" cy="5545137"/>
          </a:xfrm>
        </p:spPr>
        <p:txBody>
          <a:bodyPr/>
          <a:lstStyle/>
          <a:p>
            <a:pPr>
              <a:lnSpc>
                <a:spcPct val="125000"/>
              </a:lnSpc>
              <a:defRPr/>
            </a:pPr>
            <a:r>
              <a:rPr lang="zh-CN" altLang="en-US" sz="2400" dirty="0" smtClean="0">
                <a:latin typeface="华文细黑" panose="02010600040101010101" pitchFamily="2" charset="-122"/>
                <a:ea typeface="华文细黑" panose="02010600040101010101" pitchFamily="2" charset="-122"/>
              </a:rPr>
              <a:t>波束在海底投射点位置的计算需要船位、潮位、船姿、声速剖面、波束到达角和往返程时间等参数。计算过程包括如下三个步骤：</a:t>
            </a:r>
            <a:endParaRPr lang="en-US" altLang="zh-CN" sz="2400" dirty="0" smtClean="0">
              <a:latin typeface="华文细黑" panose="02010600040101010101" pitchFamily="2" charset="-122"/>
              <a:ea typeface="华文细黑" panose="02010600040101010101" pitchFamily="2" charset="-122"/>
            </a:endParaRPr>
          </a:p>
          <a:p>
            <a:pPr marL="914400" lvl="1" indent="-457200">
              <a:buFont typeface="Calibri" panose="020F0502020204030204" pitchFamily="34" charset="0"/>
              <a:buAutoNum type="arabicPeriod"/>
              <a:defRPr/>
            </a:pPr>
            <a:r>
              <a:rPr lang="zh-CN" altLang="en-US" dirty="0" smtClean="0">
                <a:solidFill>
                  <a:schemeClr val="tx1">
                    <a:lumMod val="50000"/>
                    <a:lumOff val="50000"/>
                  </a:schemeClr>
                </a:solidFill>
                <a:latin typeface="华文细黑" panose="02010600040101010101" pitchFamily="2" charset="-122"/>
                <a:ea typeface="华文细黑" panose="02010600040101010101" pitchFamily="2" charset="-122"/>
              </a:rPr>
              <a:t>姿态改正</a:t>
            </a:r>
            <a:endParaRPr lang="en-US" altLang="zh-CN" dirty="0" smtClean="0">
              <a:solidFill>
                <a:schemeClr val="tx1">
                  <a:lumMod val="50000"/>
                  <a:lumOff val="50000"/>
                </a:schemeClr>
              </a:solidFill>
              <a:latin typeface="华文细黑" panose="02010600040101010101" pitchFamily="2" charset="-122"/>
              <a:ea typeface="华文细黑" panose="02010600040101010101" pitchFamily="2" charset="-122"/>
            </a:endParaRPr>
          </a:p>
          <a:p>
            <a:pPr lvl="2">
              <a:defRPr/>
            </a:pPr>
            <a:r>
              <a:rPr lang="zh-CN" altLang="en-US" dirty="0" smtClean="0">
                <a:solidFill>
                  <a:schemeClr val="tx1">
                    <a:lumMod val="50000"/>
                    <a:lumOff val="50000"/>
                  </a:schemeClr>
                </a:solidFill>
                <a:latin typeface="华文细黑" panose="02010600040101010101" pitchFamily="2" charset="-122"/>
                <a:ea typeface="华文细黑" panose="02010600040101010101" pitchFamily="2" charset="-122"/>
              </a:rPr>
              <a:t>船体姿态对换能器的吃水深度、基阵中心、波束到达角等均有直接影响，当横摇或纵摇达到一定程度，深度和平面位置的计算均会受到影响，必须考虑。</a:t>
            </a:r>
            <a:endParaRPr lang="en-US" altLang="zh-CN" dirty="0" smtClean="0">
              <a:solidFill>
                <a:schemeClr val="tx1">
                  <a:lumMod val="50000"/>
                  <a:lumOff val="50000"/>
                </a:schemeClr>
              </a:solidFill>
              <a:latin typeface="华文细黑" panose="02010600040101010101" pitchFamily="2" charset="-122"/>
              <a:ea typeface="华文细黑" panose="02010600040101010101" pitchFamily="2" charset="-122"/>
            </a:endParaRPr>
          </a:p>
          <a:p>
            <a:pPr marL="914400" lvl="1" indent="-457200">
              <a:buFont typeface="Calibri" panose="020F0502020204030204" pitchFamily="34" charset="0"/>
              <a:buAutoNum type="arabicPeriod"/>
              <a:defRPr/>
            </a:pPr>
            <a:r>
              <a:rPr lang="zh-CN" altLang="en-US" dirty="0" smtClean="0">
                <a:solidFill>
                  <a:schemeClr val="tx1"/>
                </a:solidFill>
                <a:latin typeface="华文细黑" panose="02010600040101010101" pitchFamily="2" charset="-122"/>
                <a:ea typeface="华文细黑" panose="02010600040101010101" pitchFamily="2" charset="-122"/>
              </a:rPr>
              <a:t>船体坐标系下波束投射点位置的计算</a:t>
            </a:r>
            <a:endParaRPr lang="en-US" altLang="zh-CN" dirty="0" smtClean="0">
              <a:solidFill>
                <a:schemeClr val="tx1"/>
              </a:solidFill>
              <a:latin typeface="华文细黑" panose="02010600040101010101" pitchFamily="2" charset="-122"/>
              <a:ea typeface="华文细黑" panose="02010600040101010101" pitchFamily="2" charset="-122"/>
            </a:endParaRPr>
          </a:p>
          <a:p>
            <a:pPr lvl="2">
              <a:defRPr/>
            </a:pPr>
            <a:r>
              <a:rPr lang="zh-CN" altLang="en-US" dirty="0" smtClean="0">
                <a:latin typeface="华文细黑" panose="02010600040101010101" pitchFamily="2" charset="-122"/>
                <a:ea typeface="华文细黑" panose="02010600040101010101" pitchFamily="2" charset="-122"/>
              </a:rPr>
              <a:t>海水中声速不同，声线不是直线。根据波束入射角、往返时间和声速剖面进行精确跟踪，可获得波束脚印的实际位置。</a:t>
            </a:r>
            <a:endParaRPr lang="en-US" altLang="zh-CN" dirty="0" smtClean="0">
              <a:latin typeface="华文细黑" panose="02010600040101010101" pitchFamily="2" charset="-122"/>
              <a:ea typeface="华文细黑" panose="02010600040101010101" pitchFamily="2" charset="-122"/>
            </a:endParaRPr>
          </a:p>
          <a:p>
            <a:pPr marL="914400" lvl="1" indent="-457200">
              <a:buFont typeface="Calibri" panose="020F0502020204030204" pitchFamily="34" charset="0"/>
              <a:buAutoNum type="arabicPeriod"/>
              <a:defRPr/>
            </a:pPr>
            <a:r>
              <a:rPr lang="zh-CN" altLang="en-US" dirty="0" smtClean="0">
                <a:solidFill>
                  <a:schemeClr val="tx1"/>
                </a:solidFill>
                <a:latin typeface="华文细黑" panose="02010600040101010101" pitchFamily="2" charset="-122"/>
                <a:ea typeface="华文细黑" panose="02010600040101010101" pitchFamily="2" charset="-122"/>
              </a:rPr>
              <a:t>波束脚印的空间归位</a:t>
            </a:r>
            <a:endParaRPr lang="en-US" altLang="zh-CN" dirty="0" smtClean="0">
              <a:solidFill>
                <a:schemeClr val="tx1"/>
              </a:solidFill>
              <a:latin typeface="华文细黑" panose="02010600040101010101" pitchFamily="2" charset="-122"/>
              <a:ea typeface="华文细黑" panose="02010600040101010101" pitchFamily="2" charset="-122"/>
            </a:endParaRPr>
          </a:p>
          <a:p>
            <a:pPr lvl="2">
              <a:defRPr/>
            </a:pPr>
            <a:r>
              <a:rPr lang="zh-CN" altLang="en-US" dirty="0" smtClean="0">
                <a:latin typeface="华文细黑" panose="02010600040101010101" pitchFamily="2" charset="-122"/>
                <a:ea typeface="华文细黑" panose="02010600040101010101" pitchFamily="2" charset="-122"/>
              </a:rPr>
              <a:t>深度方向上的深度归位计算</a:t>
            </a:r>
            <a:endParaRPr lang="en-US" altLang="zh-CN" dirty="0" smtClean="0">
              <a:latin typeface="华文细黑" panose="02010600040101010101" pitchFamily="2" charset="-122"/>
              <a:ea typeface="华文细黑" panose="02010600040101010101" pitchFamily="2" charset="-122"/>
            </a:endParaRPr>
          </a:p>
          <a:p>
            <a:pPr lvl="2">
              <a:defRPr/>
            </a:pPr>
            <a:r>
              <a:rPr lang="zh-CN" altLang="en-US" dirty="0" smtClean="0">
                <a:latin typeface="华文细黑" panose="02010600040101010101" pitchFamily="2" charset="-122"/>
                <a:ea typeface="华文细黑" panose="02010600040101010101" pitchFamily="2" charset="-122"/>
              </a:rPr>
              <a:t>水平位置上的归位计算</a:t>
            </a:r>
          </a:p>
        </p:txBody>
      </p:sp>
      <p:sp>
        <p:nvSpPr>
          <p:cNvPr id="3994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1C418F4-8104-4CF6-8414-C7FA98FC926B}" type="slidenum">
              <a:rPr lang="en-US" altLang="zh-CN">
                <a:solidFill>
                  <a:srgbClr val="000000"/>
                </a:solidFill>
              </a:rPr>
              <a:pPr eaLnBrk="1" hangingPunct="1"/>
              <a:t>36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endParaRPr lang="zh-CN" altLang="en-US" smtClean="0"/>
          </a:p>
        </p:txBody>
      </p:sp>
      <p:sp>
        <p:nvSpPr>
          <p:cNvPr id="40963" name="矩形 3"/>
          <p:cNvSpPr>
            <a:spLocks noChangeArrowheads="1"/>
          </p:cNvSpPr>
          <p:nvPr/>
        </p:nvSpPr>
        <p:spPr bwMode="auto">
          <a:xfrm>
            <a:off x="395288" y="981075"/>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914400" indent="-457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 typeface="Calibri" panose="020F0502020204030204" pitchFamily="34" charset="0"/>
              <a:buAutoNum type="arabicPeriod"/>
            </a:pPr>
            <a:r>
              <a:rPr lang="zh-CN" altLang="en-US" sz="2800" dirty="0">
                <a:latin typeface="+mj-lt"/>
                <a:ea typeface="华文新魏" panose="02010800040101010101" pitchFamily="2" charset="-122"/>
              </a:rPr>
              <a:t>姿态改正</a:t>
            </a:r>
            <a:endParaRPr lang="en-US" altLang="zh-CN" sz="2800" dirty="0">
              <a:latin typeface="+mj-lt"/>
              <a:ea typeface="华文新魏" panose="02010800040101010101" pitchFamily="2" charset="-122"/>
            </a:endParaRPr>
          </a:p>
        </p:txBody>
      </p:sp>
      <p:sp>
        <p:nvSpPr>
          <p:cNvPr id="40964" name="矩形 1"/>
          <p:cNvSpPr>
            <a:spLocks noChangeArrowheads="1"/>
          </p:cNvSpPr>
          <p:nvPr/>
        </p:nvSpPr>
        <p:spPr bwMode="auto">
          <a:xfrm>
            <a:off x="827088" y="1589088"/>
            <a:ext cx="7264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914400" indent="-457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Tx/>
              <a:buAutoNum type="circleNumDbPlain"/>
            </a:pPr>
            <a:r>
              <a:rPr lang="zh-CN" altLang="en-US" sz="2400" dirty="0">
                <a:latin typeface="华文细黑" panose="02010600040101010101" pitchFamily="2" charset="-122"/>
                <a:ea typeface="华文细黑" panose="02010600040101010101" pitchFamily="2" charset="-122"/>
              </a:rPr>
              <a:t>姿态变化对定位中心与基阵中心的偏移值改正</a:t>
            </a:r>
            <a:endParaRPr lang="en-US" altLang="zh-CN" sz="2400" dirty="0">
              <a:latin typeface="华文细黑" panose="02010600040101010101" pitchFamily="2" charset="-122"/>
              <a:ea typeface="华文细黑" panose="02010600040101010101" pitchFamily="2" charset="-122"/>
            </a:endParaRPr>
          </a:p>
        </p:txBody>
      </p:sp>
      <p:sp>
        <p:nvSpPr>
          <p:cNvPr id="40965" name="Rectangle 3"/>
          <p:cNvSpPr>
            <a:spLocks noChangeArrowheads="1"/>
          </p:cNvSpPr>
          <p:nvPr/>
        </p:nvSpPr>
        <p:spPr bwMode="auto">
          <a:xfrm>
            <a:off x="1119188" y="2266950"/>
            <a:ext cx="7624762"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en-US" altLang="zh-CN" dirty="0">
                <a:solidFill>
                  <a:schemeClr val="tx2"/>
                </a:solidFill>
                <a:latin typeface="华文细黑" panose="02010600040101010101" pitchFamily="2" charset="-122"/>
                <a:ea typeface="华文细黑" panose="02010600040101010101" pitchFamily="2" charset="-122"/>
              </a:rPr>
              <a:t>   </a:t>
            </a:r>
            <a:r>
              <a:rPr lang="zh-CN" altLang="en-US" sz="2000" dirty="0">
                <a:solidFill>
                  <a:srgbClr val="254061"/>
                </a:solidFill>
                <a:latin typeface="华文细黑" panose="02010600040101010101" pitchFamily="2" charset="-122"/>
                <a:ea typeface="华文细黑" panose="02010600040101010101" pitchFamily="2" charset="-122"/>
              </a:rPr>
              <a:t>假设在船体坐标系中，（</a:t>
            </a:r>
            <a:r>
              <a:rPr lang="el-GR" altLang="zh-CN" sz="2000" dirty="0">
                <a:solidFill>
                  <a:srgbClr val="254061"/>
                </a:solidFill>
                <a:latin typeface="华文细黑" panose="02010600040101010101" pitchFamily="2" charset="-122"/>
                <a:ea typeface="华文细黑" panose="02010600040101010101" pitchFamily="2" charset="-122"/>
              </a:rPr>
              <a:t>Δ</a:t>
            </a:r>
            <a:r>
              <a:rPr lang="en-US" altLang="zh-CN" sz="2000" dirty="0">
                <a:solidFill>
                  <a:srgbClr val="254061"/>
                </a:solidFill>
                <a:latin typeface="华文细黑" panose="02010600040101010101" pitchFamily="2" charset="-122"/>
                <a:ea typeface="华文细黑" panose="02010600040101010101" pitchFamily="2" charset="-122"/>
              </a:rPr>
              <a:t>x</a:t>
            </a:r>
            <a:r>
              <a:rPr lang="en-US" altLang="zh-CN" sz="2000" baseline="-25000" dirty="0">
                <a:solidFill>
                  <a:srgbClr val="254061"/>
                </a:solidFill>
                <a:latin typeface="华文细黑" panose="02010600040101010101" pitchFamily="2" charset="-122"/>
                <a:ea typeface="华文细黑" panose="02010600040101010101" pitchFamily="2" charset="-122"/>
              </a:rPr>
              <a:t>0</a:t>
            </a:r>
            <a:r>
              <a:rPr lang="en-US" altLang="zh-CN" sz="2000" dirty="0">
                <a:solidFill>
                  <a:srgbClr val="254061"/>
                </a:solidFill>
                <a:latin typeface="华文细黑" panose="02010600040101010101" pitchFamily="2" charset="-122"/>
                <a:ea typeface="华文细黑" panose="02010600040101010101" pitchFamily="2" charset="-122"/>
              </a:rPr>
              <a:t>,</a:t>
            </a:r>
            <a:r>
              <a:rPr lang="el-GR" altLang="zh-CN" sz="2000" dirty="0">
                <a:solidFill>
                  <a:srgbClr val="254061"/>
                </a:solidFill>
                <a:latin typeface="华文细黑" panose="02010600040101010101" pitchFamily="2" charset="-122"/>
                <a:ea typeface="华文细黑" panose="02010600040101010101" pitchFamily="2" charset="-122"/>
              </a:rPr>
              <a:t> Δ</a:t>
            </a:r>
            <a:r>
              <a:rPr lang="en-US" altLang="zh-CN" sz="2000" dirty="0">
                <a:solidFill>
                  <a:srgbClr val="254061"/>
                </a:solidFill>
                <a:latin typeface="华文细黑" panose="02010600040101010101" pitchFamily="2" charset="-122"/>
                <a:ea typeface="华文细黑" panose="02010600040101010101" pitchFamily="2" charset="-122"/>
              </a:rPr>
              <a:t>y</a:t>
            </a:r>
            <a:r>
              <a:rPr lang="en-US" altLang="zh-CN" sz="2000" baseline="-25000" dirty="0">
                <a:solidFill>
                  <a:srgbClr val="254061"/>
                </a:solidFill>
                <a:latin typeface="华文细黑" panose="02010600040101010101" pitchFamily="2" charset="-122"/>
                <a:ea typeface="华文细黑" panose="02010600040101010101" pitchFamily="2" charset="-122"/>
              </a:rPr>
              <a:t>0</a:t>
            </a:r>
            <a:r>
              <a:rPr lang="en-US" altLang="zh-CN" sz="2000" dirty="0">
                <a:solidFill>
                  <a:srgbClr val="254061"/>
                </a:solidFill>
                <a:latin typeface="华文细黑" panose="02010600040101010101" pitchFamily="2" charset="-122"/>
                <a:ea typeface="华文细黑" panose="02010600040101010101" pitchFamily="2" charset="-122"/>
              </a:rPr>
              <a:t>,</a:t>
            </a:r>
            <a:r>
              <a:rPr lang="el-GR" altLang="zh-CN" sz="2000" dirty="0">
                <a:solidFill>
                  <a:srgbClr val="254061"/>
                </a:solidFill>
                <a:latin typeface="华文细黑" panose="02010600040101010101" pitchFamily="2" charset="-122"/>
                <a:ea typeface="华文细黑" panose="02010600040101010101" pitchFamily="2" charset="-122"/>
              </a:rPr>
              <a:t> Δ</a:t>
            </a:r>
            <a:r>
              <a:rPr lang="en-US" altLang="zh-CN" sz="2000" dirty="0">
                <a:solidFill>
                  <a:srgbClr val="254061"/>
                </a:solidFill>
                <a:latin typeface="华文细黑" panose="02010600040101010101" pitchFamily="2" charset="-122"/>
                <a:ea typeface="华文细黑" panose="02010600040101010101" pitchFamily="2" charset="-122"/>
              </a:rPr>
              <a:t>z</a:t>
            </a:r>
            <a:r>
              <a:rPr lang="en-US" altLang="zh-CN" sz="2000" baseline="-25000" dirty="0">
                <a:solidFill>
                  <a:srgbClr val="254061"/>
                </a:solidFill>
                <a:latin typeface="华文细黑" panose="02010600040101010101" pitchFamily="2" charset="-122"/>
                <a:ea typeface="华文细黑" panose="02010600040101010101" pitchFamily="2" charset="-122"/>
              </a:rPr>
              <a:t>0</a:t>
            </a:r>
            <a:r>
              <a:rPr lang="zh-CN" altLang="en-US" sz="2000" dirty="0">
                <a:solidFill>
                  <a:srgbClr val="254061"/>
                </a:solidFill>
                <a:latin typeface="华文细黑" panose="02010600040101010101" pitchFamily="2" charset="-122"/>
                <a:ea typeface="华文细黑" panose="02010600040101010101" pitchFamily="2" charset="-122"/>
              </a:rPr>
              <a:t>）为船体处于水平状态时，定位中心与基阵中心的偏移值。</a:t>
            </a: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r>
              <a:rPr lang="zh-CN" altLang="en-US" sz="2000" dirty="0">
                <a:solidFill>
                  <a:srgbClr val="254061"/>
                </a:solidFill>
                <a:latin typeface="华文细黑" panose="02010600040101010101" pitchFamily="2" charset="-122"/>
                <a:ea typeface="华文细黑" panose="02010600040101010101" pitchFamily="2" charset="-122"/>
              </a:rPr>
              <a:t>假设船体姿态变化时，大地坐标系中定位中心与基阵中心之间的偏移值为（</a:t>
            </a:r>
            <a:r>
              <a:rPr lang="el-GR" altLang="zh-CN" sz="2000" dirty="0">
                <a:solidFill>
                  <a:srgbClr val="254061"/>
                </a:solidFill>
                <a:latin typeface="华文细黑" panose="02010600040101010101" pitchFamily="2" charset="-122"/>
                <a:ea typeface="华文细黑" panose="02010600040101010101" pitchFamily="2" charset="-122"/>
              </a:rPr>
              <a:t>Δ</a:t>
            </a:r>
            <a:r>
              <a:rPr lang="en-US" altLang="zh-CN" sz="2000" dirty="0" err="1">
                <a:solidFill>
                  <a:srgbClr val="254061"/>
                </a:solidFill>
                <a:latin typeface="华文细黑" panose="02010600040101010101" pitchFamily="2" charset="-122"/>
                <a:ea typeface="华文细黑" panose="02010600040101010101" pitchFamily="2" charset="-122"/>
              </a:rPr>
              <a:t>x</a:t>
            </a:r>
            <a:r>
              <a:rPr lang="en-US" altLang="zh-CN" sz="2000" baseline="-25000" dirty="0" err="1">
                <a:solidFill>
                  <a:srgbClr val="254061"/>
                </a:solidFill>
                <a:latin typeface="华文细黑" panose="02010600040101010101" pitchFamily="2" charset="-122"/>
                <a:ea typeface="华文细黑" panose="02010600040101010101" pitchFamily="2" charset="-122"/>
              </a:rPr>
              <a:t>T</a:t>
            </a:r>
            <a:r>
              <a:rPr lang="en-US" altLang="zh-CN" sz="2000" dirty="0">
                <a:solidFill>
                  <a:srgbClr val="254061"/>
                </a:solidFill>
                <a:latin typeface="华文细黑" panose="02010600040101010101" pitchFamily="2" charset="-122"/>
                <a:ea typeface="华文细黑" panose="02010600040101010101" pitchFamily="2" charset="-122"/>
              </a:rPr>
              <a:t>,</a:t>
            </a:r>
            <a:r>
              <a:rPr lang="el-GR" altLang="zh-CN" sz="2000" dirty="0">
                <a:solidFill>
                  <a:srgbClr val="254061"/>
                </a:solidFill>
                <a:latin typeface="华文细黑" panose="02010600040101010101" pitchFamily="2" charset="-122"/>
                <a:ea typeface="华文细黑" panose="02010600040101010101" pitchFamily="2" charset="-122"/>
              </a:rPr>
              <a:t> Δ</a:t>
            </a:r>
            <a:r>
              <a:rPr lang="en-US" altLang="zh-CN" sz="2000" dirty="0" err="1">
                <a:solidFill>
                  <a:srgbClr val="254061"/>
                </a:solidFill>
                <a:latin typeface="华文细黑" panose="02010600040101010101" pitchFamily="2" charset="-122"/>
                <a:ea typeface="华文细黑" panose="02010600040101010101" pitchFamily="2" charset="-122"/>
              </a:rPr>
              <a:t>y</a:t>
            </a:r>
            <a:r>
              <a:rPr lang="en-US" altLang="zh-CN" sz="2000" baseline="-25000" dirty="0" err="1">
                <a:solidFill>
                  <a:srgbClr val="254061"/>
                </a:solidFill>
                <a:latin typeface="华文细黑" panose="02010600040101010101" pitchFamily="2" charset="-122"/>
                <a:ea typeface="华文细黑" panose="02010600040101010101" pitchFamily="2" charset="-122"/>
              </a:rPr>
              <a:t>T</a:t>
            </a:r>
            <a:r>
              <a:rPr lang="en-US" altLang="zh-CN" sz="2000" dirty="0">
                <a:solidFill>
                  <a:srgbClr val="254061"/>
                </a:solidFill>
                <a:latin typeface="华文细黑" panose="02010600040101010101" pitchFamily="2" charset="-122"/>
                <a:ea typeface="华文细黑" panose="02010600040101010101" pitchFamily="2" charset="-122"/>
              </a:rPr>
              <a:t>,</a:t>
            </a:r>
            <a:r>
              <a:rPr lang="el-GR" altLang="zh-CN" sz="2000" dirty="0">
                <a:solidFill>
                  <a:srgbClr val="254061"/>
                </a:solidFill>
                <a:latin typeface="华文细黑" panose="02010600040101010101" pitchFamily="2" charset="-122"/>
                <a:ea typeface="华文细黑" panose="02010600040101010101" pitchFamily="2" charset="-122"/>
              </a:rPr>
              <a:t> Δ</a:t>
            </a:r>
            <a:r>
              <a:rPr lang="en-US" altLang="zh-CN" sz="2000" dirty="0" err="1">
                <a:solidFill>
                  <a:srgbClr val="254061"/>
                </a:solidFill>
                <a:latin typeface="华文细黑" panose="02010600040101010101" pitchFamily="2" charset="-122"/>
                <a:ea typeface="华文细黑" panose="02010600040101010101" pitchFamily="2" charset="-122"/>
              </a:rPr>
              <a:t>z</a:t>
            </a:r>
            <a:r>
              <a:rPr lang="en-US" altLang="zh-CN" sz="2000" baseline="-25000" dirty="0" err="1">
                <a:solidFill>
                  <a:srgbClr val="254061"/>
                </a:solidFill>
                <a:latin typeface="华文细黑" panose="02010600040101010101" pitchFamily="2" charset="-122"/>
                <a:ea typeface="华文细黑" panose="02010600040101010101" pitchFamily="2" charset="-122"/>
              </a:rPr>
              <a:t>T</a:t>
            </a:r>
            <a:r>
              <a:rPr lang="zh-CN" altLang="en-US" sz="2000" dirty="0">
                <a:solidFill>
                  <a:srgbClr val="254061"/>
                </a:solidFill>
                <a:latin typeface="华文细黑" panose="02010600040101010101" pitchFamily="2" charset="-122"/>
                <a:ea typeface="华文细黑" panose="02010600040101010101" pitchFamily="2" charset="-122"/>
              </a:rPr>
              <a:t>）。</a:t>
            </a: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r>
              <a:rPr lang="en-US" altLang="zh-CN" dirty="0">
                <a:solidFill>
                  <a:schemeClr val="tx2"/>
                </a:solidFill>
                <a:latin typeface="华文细黑" panose="02010600040101010101" pitchFamily="2" charset="-122"/>
                <a:ea typeface="华文细黑" panose="02010600040101010101" pitchFamily="2" charset="-122"/>
              </a:rPr>
              <a:t> </a:t>
            </a:r>
            <a:r>
              <a:rPr lang="en-US" altLang="zh-CN" sz="2000" dirty="0">
                <a:solidFill>
                  <a:srgbClr val="254061"/>
                </a:solidFill>
                <a:latin typeface="华文细黑" panose="02010600040101010101" pitchFamily="2" charset="-122"/>
                <a:ea typeface="华文细黑" panose="02010600040101010101" pitchFamily="2" charset="-122"/>
              </a:rPr>
              <a:t>r</a:t>
            </a:r>
            <a:r>
              <a:rPr lang="zh-CN" altLang="en-US" sz="2000" dirty="0">
                <a:solidFill>
                  <a:srgbClr val="254061"/>
                </a:solidFill>
                <a:latin typeface="华文细黑" panose="02010600040101010101" pitchFamily="2" charset="-122"/>
                <a:ea typeface="华文细黑" panose="02010600040101010101" pitchFamily="2" charset="-122"/>
              </a:rPr>
              <a:t>为测量船横摇角，</a:t>
            </a:r>
            <a:r>
              <a:rPr lang="en-US" altLang="zh-CN" sz="2000" dirty="0">
                <a:solidFill>
                  <a:srgbClr val="254061"/>
                </a:solidFill>
                <a:latin typeface="华文细黑" panose="02010600040101010101" pitchFamily="2" charset="-122"/>
                <a:ea typeface="华文细黑" panose="02010600040101010101" pitchFamily="2" charset="-122"/>
              </a:rPr>
              <a:t>p</a:t>
            </a:r>
            <a:r>
              <a:rPr lang="zh-CN" altLang="en-US" sz="2000" dirty="0">
                <a:solidFill>
                  <a:srgbClr val="254061"/>
                </a:solidFill>
                <a:latin typeface="华文细黑" panose="02010600040101010101" pitchFamily="2" charset="-122"/>
                <a:ea typeface="华文细黑" panose="02010600040101010101" pitchFamily="2" charset="-122"/>
              </a:rPr>
              <a:t>为纵摇角，</a:t>
            </a:r>
            <a:r>
              <a:rPr lang="en-US" altLang="zh-CN" sz="2000" dirty="0">
                <a:solidFill>
                  <a:srgbClr val="254061"/>
                </a:solidFill>
                <a:latin typeface="华文细黑" panose="02010600040101010101" pitchFamily="2" charset="-122"/>
                <a:ea typeface="华文细黑" panose="02010600040101010101" pitchFamily="2" charset="-122"/>
              </a:rPr>
              <a:t>h</a:t>
            </a:r>
            <a:r>
              <a:rPr lang="zh-CN" altLang="en-US" sz="2000" dirty="0">
                <a:solidFill>
                  <a:srgbClr val="254061"/>
                </a:solidFill>
                <a:latin typeface="华文细黑" panose="02010600040101010101" pitchFamily="2" charset="-122"/>
                <a:ea typeface="华文细黑" panose="02010600040101010101" pitchFamily="2" charset="-122"/>
              </a:rPr>
              <a:t>为艏向角度。</a:t>
            </a:r>
            <a:endParaRPr lang="en-US" altLang="zh-CN" sz="2000" dirty="0">
              <a:solidFill>
                <a:srgbClr val="254061"/>
              </a:solidFill>
              <a:latin typeface="华文细黑" panose="02010600040101010101" pitchFamily="2" charset="-122"/>
              <a:ea typeface="华文细黑" panose="02010600040101010101" pitchFamily="2" charset="-122"/>
            </a:endParaRPr>
          </a:p>
        </p:txBody>
      </p:sp>
      <p:graphicFrame>
        <p:nvGraphicFramePr>
          <p:cNvPr id="40966" name="对象 4"/>
          <p:cNvGraphicFramePr>
            <a:graphicFrameLocks noChangeAspect="1"/>
          </p:cNvGraphicFramePr>
          <p:nvPr/>
        </p:nvGraphicFramePr>
        <p:xfrm>
          <a:off x="1403350" y="4581525"/>
          <a:ext cx="7056438" cy="919163"/>
        </p:xfrm>
        <a:graphic>
          <a:graphicData uri="http://schemas.openxmlformats.org/presentationml/2006/ole">
            <mc:AlternateContent xmlns:mc="http://schemas.openxmlformats.org/markup-compatibility/2006">
              <mc:Choice xmlns:v="urn:schemas-microsoft-com:vml" Requires="v">
                <p:oleObj spid="_x0000_s40992" name="Equation" r:id="rId3" imgW="5651500" imgH="736600" progId="Equation.DSMT4">
                  <p:embed/>
                </p:oleObj>
              </mc:Choice>
              <mc:Fallback>
                <p:oleObj name="Equation" r:id="rId3" imgW="5651500" imgH="7366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581525"/>
                        <a:ext cx="705643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endParaRPr lang="zh-CN" altLang="en-US" smtClean="0"/>
          </a:p>
        </p:txBody>
      </p:sp>
      <p:sp>
        <p:nvSpPr>
          <p:cNvPr id="41987" name="矩形 3"/>
          <p:cNvSpPr>
            <a:spLocks noChangeArrowheads="1"/>
          </p:cNvSpPr>
          <p:nvPr/>
        </p:nvSpPr>
        <p:spPr bwMode="auto">
          <a:xfrm>
            <a:off x="395288" y="981075"/>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914400" indent="-457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 typeface="Calibri" panose="020F0502020204030204" pitchFamily="34" charset="0"/>
              <a:buAutoNum type="arabicPeriod"/>
            </a:pPr>
            <a:r>
              <a:rPr lang="zh-CN" altLang="en-US" sz="2800" dirty="0">
                <a:latin typeface="+mj-lt"/>
                <a:ea typeface="华文新魏" panose="02010800040101010101" pitchFamily="2" charset="-122"/>
              </a:rPr>
              <a:t>姿态改正</a:t>
            </a:r>
            <a:endParaRPr lang="en-US" altLang="zh-CN" sz="2800" dirty="0">
              <a:latin typeface="+mj-lt"/>
              <a:ea typeface="华文新魏" panose="02010800040101010101" pitchFamily="2" charset="-122"/>
            </a:endParaRPr>
          </a:p>
        </p:txBody>
      </p:sp>
      <p:sp>
        <p:nvSpPr>
          <p:cNvPr id="41988" name="矩形 1"/>
          <p:cNvSpPr>
            <a:spLocks noChangeArrowheads="1"/>
          </p:cNvSpPr>
          <p:nvPr/>
        </p:nvSpPr>
        <p:spPr bwMode="auto">
          <a:xfrm>
            <a:off x="827088" y="1589088"/>
            <a:ext cx="6340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914400" indent="-457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Tx/>
              <a:buAutoNum type="circleNumDbPlain" startAt="2"/>
            </a:pPr>
            <a:r>
              <a:rPr lang="zh-CN" altLang="en-US" sz="2400" dirty="0">
                <a:latin typeface="华文细黑" panose="02010600040101010101" pitchFamily="2" charset="-122"/>
                <a:ea typeface="华文细黑" panose="02010600040101010101" pitchFamily="2" charset="-122"/>
              </a:rPr>
              <a:t>姿态变化对基阵发射角度的偏移值改正</a:t>
            </a:r>
            <a:endParaRPr lang="en-US" altLang="zh-CN" sz="2400" dirty="0">
              <a:latin typeface="华文细黑" panose="02010600040101010101" pitchFamily="2" charset="-122"/>
              <a:ea typeface="华文细黑" panose="02010600040101010101" pitchFamily="2" charset="-122"/>
            </a:endParaRPr>
          </a:p>
        </p:txBody>
      </p:sp>
      <p:sp>
        <p:nvSpPr>
          <p:cNvPr id="41989" name="Rectangle 3"/>
          <p:cNvSpPr>
            <a:spLocks noChangeArrowheads="1"/>
          </p:cNvSpPr>
          <p:nvPr/>
        </p:nvSpPr>
        <p:spPr bwMode="auto">
          <a:xfrm>
            <a:off x="1119188" y="2266950"/>
            <a:ext cx="7624762"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000" dirty="0">
                <a:solidFill>
                  <a:srgbClr val="254061"/>
                </a:solidFill>
                <a:latin typeface="华文细黑" panose="02010600040101010101" pitchFamily="2" charset="-122"/>
                <a:ea typeface="华文细黑" panose="02010600040101010101" pitchFamily="2" charset="-122"/>
              </a:rPr>
              <a:t>假设测量船处于水平状态时，在船体坐标系下，波束入射角度是</a:t>
            </a:r>
            <a:r>
              <a:rPr lang="el-GR" altLang="zh-CN" sz="2000" dirty="0">
                <a:solidFill>
                  <a:srgbClr val="254061"/>
                </a:solidFill>
                <a:latin typeface="华文细黑" panose="02010600040101010101" pitchFamily="2" charset="-122"/>
                <a:ea typeface="华文细黑" panose="02010600040101010101" pitchFamily="2" charset="-122"/>
              </a:rPr>
              <a:t>θ</a:t>
            </a:r>
            <a:r>
              <a:rPr lang="en-US" altLang="zh-CN" sz="2000" baseline="-25000" dirty="0">
                <a:solidFill>
                  <a:srgbClr val="254061"/>
                </a:solidFill>
                <a:latin typeface="华文细黑" panose="02010600040101010101" pitchFamily="2" charset="-122"/>
                <a:ea typeface="华文细黑" panose="02010600040101010101" pitchFamily="2" charset="-122"/>
              </a:rPr>
              <a:t>0</a:t>
            </a:r>
            <a:r>
              <a:rPr lang="zh-CN" altLang="en-US" sz="2000" dirty="0">
                <a:solidFill>
                  <a:srgbClr val="254061"/>
                </a:solidFill>
                <a:latin typeface="华文细黑" panose="02010600040101010101" pitchFamily="2" charset="-122"/>
                <a:ea typeface="华文细黑" panose="02010600040101010101" pitchFamily="2" charset="-122"/>
              </a:rPr>
              <a:t>，假设在这个波束传播路径上的一个点相对于基阵的偏移值是（</a:t>
            </a:r>
            <a:r>
              <a:rPr lang="en-US" altLang="zh-CN" sz="2000" dirty="0">
                <a:solidFill>
                  <a:srgbClr val="254061"/>
                </a:solidFill>
                <a:latin typeface="华文细黑" panose="02010600040101010101" pitchFamily="2" charset="-122"/>
                <a:ea typeface="华文细黑" panose="02010600040101010101" pitchFamily="2" charset="-122"/>
              </a:rPr>
              <a:t>0</a:t>
            </a:r>
            <a:r>
              <a:rPr lang="zh-CN" altLang="en-US" sz="2000" dirty="0">
                <a:solidFill>
                  <a:srgbClr val="254061"/>
                </a:solidFill>
                <a:latin typeface="华文细黑" panose="02010600040101010101" pitchFamily="2" charset="-122"/>
                <a:ea typeface="华文细黑" panose="02010600040101010101" pitchFamily="2" charset="-122"/>
              </a:rPr>
              <a:t>，</a:t>
            </a:r>
            <a:r>
              <a:rPr lang="en-US" altLang="zh-CN" sz="2000" dirty="0">
                <a:solidFill>
                  <a:srgbClr val="254061"/>
                </a:solidFill>
                <a:latin typeface="华文细黑" panose="02010600040101010101" pitchFamily="2" charset="-122"/>
                <a:ea typeface="华文细黑" panose="02010600040101010101" pitchFamily="2" charset="-122"/>
              </a:rPr>
              <a:t>tan</a:t>
            </a:r>
            <a:r>
              <a:rPr lang="el-GR" altLang="zh-CN" sz="2000" dirty="0">
                <a:solidFill>
                  <a:srgbClr val="254061"/>
                </a:solidFill>
                <a:latin typeface="华文细黑" panose="02010600040101010101" pitchFamily="2" charset="-122"/>
                <a:ea typeface="华文细黑" panose="02010600040101010101" pitchFamily="2" charset="-122"/>
              </a:rPr>
              <a:t> θ</a:t>
            </a:r>
            <a:r>
              <a:rPr lang="en-US" altLang="zh-CN" sz="2000" baseline="-25000" dirty="0">
                <a:solidFill>
                  <a:srgbClr val="254061"/>
                </a:solidFill>
                <a:latin typeface="华文细黑" panose="02010600040101010101" pitchFamily="2" charset="-122"/>
                <a:ea typeface="华文细黑" panose="02010600040101010101" pitchFamily="2" charset="-122"/>
              </a:rPr>
              <a:t>0 </a:t>
            </a:r>
            <a:r>
              <a:rPr lang="zh-CN" altLang="en-US" sz="2000" dirty="0">
                <a:solidFill>
                  <a:srgbClr val="254061"/>
                </a:solidFill>
                <a:latin typeface="华文细黑" panose="02010600040101010101" pitchFamily="2" charset="-122"/>
                <a:ea typeface="华文细黑" panose="02010600040101010101" pitchFamily="2" charset="-122"/>
              </a:rPr>
              <a:t>，</a:t>
            </a:r>
            <a:r>
              <a:rPr lang="en-US" altLang="zh-CN" sz="2000" dirty="0">
                <a:solidFill>
                  <a:srgbClr val="254061"/>
                </a:solidFill>
                <a:latin typeface="华文细黑" panose="02010600040101010101" pitchFamily="2" charset="-122"/>
                <a:ea typeface="华文细黑" panose="02010600040101010101" pitchFamily="2" charset="-122"/>
              </a:rPr>
              <a:t>-1</a:t>
            </a:r>
            <a:r>
              <a:rPr lang="zh-CN" altLang="en-US" sz="2000" dirty="0">
                <a:solidFill>
                  <a:srgbClr val="254061"/>
                </a:solidFill>
                <a:latin typeface="华文细黑" panose="02010600040101010101" pitchFamily="2" charset="-122"/>
                <a:ea typeface="华文细黑" panose="02010600040101010101" pitchFamily="2" charset="-122"/>
              </a:rPr>
              <a:t>），可以得到改正后的波束入射角角度为：</a:t>
            </a: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ingdings" panose="05000000000000000000" pitchFamily="2" charset="2"/>
              <a:buNone/>
            </a:pP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endParaRPr lang="en-US" altLang="zh-CN" sz="2000" dirty="0">
              <a:solidFill>
                <a:srgbClr val="254061"/>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r>
              <a:rPr lang="en-US" altLang="zh-CN" dirty="0">
                <a:solidFill>
                  <a:schemeClr val="tx2"/>
                </a:solidFill>
                <a:latin typeface="华文细黑" panose="02010600040101010101" pitchFamily="2" charset="-122"/>
                <a:ea typeface="华文细黑" panose="02010600040101010101" pitchFamily="2" charset="-122"/>
              </a:rPr>
              <a:t> </a:t>
            </a:r>
            <a:r>
              <a:rPr lang="en-US" altLang="zh-CN" sz="2000" dirty="0">
                <a:solidFill>
                  <a:srgbClr val="254061"/>
                </a:solidFill>
                <a:latin typeface="华文细黑" panose="02010600040101010101" pitchFamily="2" charset="-122"/>
                <a:ea typeface="华文细黑" panose="02010600040101010101" pitchFamily="2" charset="-122"/>
              </a:rPr>
              <a:t>r</a:t>
            </a:r>
            <a:r>
              <a:rPr lang="zh-CN" altLang="en-US" sz="2000" dirty="0">
                <a:solidFill>
                  <a:srgbClr val="254061"/>
                </a:solidFill>
                <a:latin typeface="华文细黑" panose="02010600040101010101" pitchFamily="2" charset="-122"/>
                <a:ea typeface="华文细黑" panose="02010600040101010101" pitchFamily="2" charset="-122"/>
              </a:rPr>
              <a:t>为测量船横摇角，</a:t>
            </a:r>
            <a:r>
              <a:rPr lang="en-US" altLang="zh-CN" sz="2000" dirty="0">
                <a:solidFill>
                  <a:srgbClr val="254061"/>
                </a:solidFill>
                <a:latin typeface="华文细黑" panose="02010600040101010101" pitchFamily="2" charset="-122"/>
                <a:ea typeface="华文细黑" panose="02010600040101010101" pitchFamily="2" charset="-122"/>
              </a:rPr>
              <a:t>p</a:t>
            </a:r>
            <a:r>
              <a:rPr lang="zh-CN" altLang="en-US" sz="2000" dirty="0">
                <a:solidFill>
                  <a:srgbClr val="254061"/>
                </a:solidFill>
                <a:latin typeface="华文细黑" panose="02010600040101010101" pitchFamily="2" charset="-122"/>
                <a:ea typeface="华文细黑" panose="02010600040101010101" pitchFamily="2" charset="-122"/>
              </a:rPr>
              <a:t>为纵摇角，</a:t>
            </a:r>
            <a:r>
              <a:rPr lang="el-GR" altLang="zh-CN" sz="2000" dirty="0">
                <a:solidFill>
                  <a:srgbClr val="254061"/>
                </a:solidFill>
                <a:latin typeface="华文细黑" panose="02010600040101010101" pitchFamily="2" charset="-122"/>
                <a:ea typeface="华文细黑" panose="02010600040101010101" pitchFamily="2" charset="-122"/>
              </a:rPr>
              <a:t> θ</a:t>
            </a:r>
            <a:r>
              <a:rPr lang="en-US" altLang="zh-CN" sz="2000" baseline="-25000" dirty="0">
                <a:solidFill>
                  <a:srgbClr val="254061"/>
                </a:solidFill>
                <a:latin typeface="华文细黑" panose="02010600040101010101" pitchFamily="2" charset="-122"/>
                <a:ea typeface="华文细黑" panose="02010600040101010101" pitchFamily="2" charset="-122"/>
              </a:rPr>
              <a:t>0</a:t>
            </a:r>
            <a:r>
              <a:rPr lang="zh-CN" altLang="en-US" sz="2000" dirty="0">
                <a:solidFill>
                  <a:srgbClr val="254061"/>
                </a:solidFill>
                <a:latin typeface="华文细黑" panose="02010600040101010101" pitchFamily="2" charset="-122"/>
                <a:ea typeface="华文细黑" panose="02010600040101010101" pitchFamily="2" charset="-122"/>
              </a:rPr>
              <a:t>为波束入射角度。</a:t>
            </a:r>
            <a:endParaRPr lang="en-US" altLang="zh-CN" sz="2000" dirty="0">
              <a:solidFill>
                <a:srgbClr val="254061"/>
              </a:solidFill>
              <a:latin typeface="华文细黑" panose="02010600040101010101" pitchFamily="2" charset="-122"/>
              <a:ea typeface="华文细黑" panose="02010600040101010101" pitchFamily="2" charset="-122"/>
            </a:endParaRPr>
          </a:p>
        </p:txBody>
      </p:sp>
      <p:graphicFrame>
        <p:nvGraphicFramePr>
          <p:cNvPr id="41990" name="对象 4"/>
          <p:cNvGraphicFramePr>
            <a:graphicFrameLocks noChangeAspect="1"/>
          </p:cNvGraphicFramePr>
          <p:nvPr/>
        </p:nvGraphicFramePr>
        <p:xfrm>
          <a:off x="2339975" y="4076700"/>
          <a:ext cx="4424363" cy="431800"/>
        </p:xfrm>
        <a:graphic>
          <a:graphicData uri="http://schemas.openxmlformats.org/presentationml/2006/ole">
            <mc:AlternateContent xmlns:mc="http://schemas.openxmlformats.org/markup-compatibility/2006">
              <mc:Choice xmlns:v="urn:schemas-microsoft-com:vml" Requires="v">
                <p:oleObj spid="_x0000_s42016" name="Equation" r:id="rId3" imgW="2603500" imgH="254000" progId="Equation.DSMT4">
                  <p:embed/>
                </p:oleObj>
              </mc:Choice>
              <mc:Fallback>
                <p:oleObj name="Equation" r:id="rId3" imgW="2603500" imgH="2540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076700"/>
                        <a:ext cx="44243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endParaRPr lang="zh-CN" altLang="en-US" smtClean="0"/>
          </a:p>
        </p:txBody>
      </p:sp>
      <p:sp>
        <p:nvSpPr>
          <p:cNvPr id="43011" name="矩形 3"/>
          <p:cNvSpPr>
            <a:spLocks noChangeArrowheads="1"/>
          </p:cNvSpPr>
          <p:nvPr/>
        </p:nvSpPr>
        <p:spPr bwMode="auto">
          <a:xfrm>
            <a:off x="395288" y="981075"/>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914400" indent="-4572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 typeface="Calibri" panose="020F0502020204030204" pitchFamily="34" charset="0"/>
              <a:buAutoNum type="arabicPeriod" startAt="2"/>
            </a:pPr>
            <a:r>
              <a:rPr lang="zh-CN" altLang="en-US" sz="2800" dirty="0">
                <a:latin typeface="+mj-lt"/>
                <a:ea typeface="华文新魏" panose="02010800040101010101" pitchFamily="2" charset="-122"/>
              </a:rPr>
              <a:t>声线跟踪</a:t>
            </a:r>
            <a:endParaRPr lang="en-US" altLang="zh-CN" sz="2800" dirty="0">
              <a:latin typeface="+mj-lt"/>
              <a:ea typeface="华文新魏" panose="02010800040101010101" pitchFamily="2" charset="-122"/>
            </a:endParaRPr>
          </a:p>
        </p:txBody>
      </p:sp>
      <p:sp>
        <p:nvSpPr>
          <p:cNvPr id="43012" name="矩形 5"/>
          <p:cNvSpPr>
            <a:spLocks noChangeArrowheads="1"/>
          </p:cNvSpPr>
          <p:nvPr/>
        </p:nvSpPr>
        <p:spPr bwMode="auto">
          <a:xfrm>
            <a:off x="930275" y="1657350"/>
            <a:ext cx="781843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Font typeface="Wingdings" panose="05000000000000000000" pitchFamily="2" charset="2"/>
              <a:buChar char="Ø"/>
            </a:pPr>
            <a:r>
              <a:rPr lang="zh-CN" altLang="en-US" sz="2400" dirty="0">
                <a:latin typeface="华文细黑" panose="02010600040101010101" pitchFamily="2" charset="-122"/>
                <a:ea typeface="华文细黑" panose="02010600040101010101" pitchFamily="2" charset="-122"/>
              </a:rPr>
              <a:t>为了得到波束脚印的真实位置，就必须沿着波束的实际传播路线</a:t>
            </a:r>
            <a:r>
              <a:rPr lang="zh-CN" altLang="en-US" sz="2400" dirty="0" smtClean="0">
                <a:latin typeface="华文细黑" panose="02010600040101010101" pitchFamily="2" charset="-122"/>
                <a:ea typeface="华文细黑" panose="02010600040101010101" pitchFamily="2" charset="-122"/>
              </a:rPr>
              <a:t>跟踪波束，该过程即为</a:t>
            </a:r>
            <a:r>
              <a:rPr lang="zh-CN" altLang="en-US" sz="2400" b="1" dirty="0" smtClean="0">
                <a:solidFill>
                  <a:srgbClr val="FF0000"/>
                </a:solidFill>
                <a:latin typeface="华文细黑" panose="02010600040101010101" pitchFamily="2" charset="-122"/>
                <a:ea typeface="华文细黑" panose="02010600040101010101" pitchFamily="2" charset="-122"/>
              </a:rPr>
              <a:t>声线跟踪</a:t>
            </a:r>
            <a:r>
              <a:rPr lang="zh-CN" altLang="en-US" sz="2400" dirty="0">
                <a:latin typeface="华文细黑" panose="02010600040101010101" pitchFamily="2" charset="-122"/>
                <a:ea typeface="华文细黑" panose="02010600040101010101" pitchFamily="2" charset="-122"/>
              </a:rPr>
              <a:t>，</a:t>
            </a:r>
            <a:r>
              <a:rPr lang="zh-CN" altLang="en-US" sz="2400" dirty="0" smtClean="0">
                <a:latin typeface="华文细黑" panose="02010600040101010101" pitchFamily="2" charset="-122"/>
                <a:ea typeface="华文细黑" panose="02010600040101010101" pitchFamily="2" charset="-122"/>
              </a:rPr>
              <a:t>通过声线跟踪得到波束投射点在船体坐标下坐标。  </a:t>
            </a:r>
            <a:endParaRPr lang="en-US" altLang="zh-CN" sz="2400" dirty="0" smtClean="0">
              <a:latin typeface="华文细黑" panose="02010600040101010101" pitchFamily="2" charset="-122"/>
              <a:ea typeface="华文细黑" panose="02010600040101010101" pitchFamily="2" charset="-122"/>
            </a:endParaRPr>
          </a:p>
          <a:p>
            <a:pPr>
              <a:lnSpc>
                <a:spcPct val="150000"/>
              </a:lnSpc>
              <a:spcBef>
                <a:spcPct val="50000"/>
              </a:spcBef>
              <a:buFont typeface="Wingdings" panose="05000000000000000000" pitchFamily="2" charset="2"/>
              <a:buChar char="Ø"/>
            </a:pPr>
            <a:r>
              <a:rPr lang="en-US" altLang="zh-CN" sz="2400" dirty="0" smtClean="0">
                <a:latin typeface="华文细黑" panose="02010600040101010101" pitchFamily="2" charset="-122"/>
                <a:ea typeface="华文细黑" panose="02010600040101010101" pitchFamily="2" charset="-122"/>
              </a:rPr>
              <a:t> </a:t>
            </a:r>
            <a:r>
              <a:rPr lang="zh-CN" altLang="en-US" sz="2400" dirty="0" smtClean="0">
                <a:latin typeface="华文细黑" panose="02010600040101010101" pitchFamily="2" charset="-122"/>
                <a:ea typeface="华文细黑" panose="02010600040101010101" pitchFamily="2" charset="-122"/>
              </a:rPr>
              <a:t>波束脚印船体坐标的计算需要用到三个参量，即垂直参考面下的波束到达角、传播时间和声速剖面。</a:t>
            </a:r>
            <a:endParaRPr lang="en-US" altLang="zh-CN" sz="2400" dirty="0" smtClean="0">
              <a:latin typeface="华文细黑" panose="02010600040101010101" pitchFamily="2" charset="-122"/>
              <a:ea typeface="华文细黑" panose="02010600040101010101" pitchFamily="2" charset="-122"/>
            </a:endParaRPr>
          </a:p>
          <a:p>
            <a:pPr>
              <a:spcBef>
                <a:spcPct val="50000"/>
              </a:spcBef>
              <a:buFont typeface="Wingdings" panose="05000000000000000000" pitchFamily="2" charset="2"/>
              <a:buChar char="Ø"/>
            </a:pPr>
            <a:endParaRPr lang="en-US" altLang="zh-CN" sz="2000" dirty="0"/>
          </a:p>
          <a:p>
            <a:pPr>
              <a:spcBef>
                <a:spcPct val="50000"/>
              </a:spcBef>
              <a:buFont typeface="Wingdings" panose="05000000000000000000" pitchFamily="2" charset="2"/>
              <a:buChar char="Ø"/>
            </a:pPr>
            <a:endParaRPr lang="zh-CN" altLang="en-US" sz="2000" dirty="0"/>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ea typeface="华文新魏" panose="02010800040101010101" pitchFamily="2" charset="-122"/>
              </a:rPr>
              <a:t>海底地形测量</a:t>
            </a:r>
          </a:p>
        </p:txBody>
      </p:sp>
      <p:sp>
        <p:nvSpPr>
          <p:cNvPr id="3" name="内容占位符 2"/>
          <p:cNvSpPr>
            <a:spLocks noGrp="1"/>
          </p:cNvSpPr>
          <p:nvPr>
            <p:ph idx="1"/>
          </p:nvPr>
        </p:nvSpPr>
        <p:spPr>
          <a:xfrm>
            <a:off x="900113" y="1052513"/>
            <a:ext cx="8064500" cy="5545137"/>
          </a:xfrm>
        </p:spPr>
        <p:txBody>
          <a:bodyPr/>
          <a:lstStyle/>
          <a:p>
            <a:pPr>
              <a:defRPr/>
            </a:pPr>
            <a:r>
              <a:rPr lang="zh-CN" altLang="en-US" dirty="0" smtClean="0"/>
              <a:t>海底地物主要是指礁石、沉船、海底障碍物及人工构筑物等天然或人工形成的各种固体物体</a:t>
            </a:r>
            <a:endParaRPr lang="en-US" altLang="zh-CN" dirty="0" smtClean="0"/>
          </a:p>
          <a:p>
            <a:pPr>
              <a:defRPr/>
            </a:pPr>
            <a:r>
              <a:rPr lang="zh-CN" altLang="en-US" dirty="0" smtClean="0"/>
              <a:t>海底地貌是指高低起伏的海底形状，包括浅滩和深沟等。</a:t>
            </a:r>
            <a:endParaRPr lang="en-US" altLang="zh-CN" dirty="0" smtClean="0"/>
          </a:p>
          <a:p>
            <a:pPr>
              <a:defRPr/>
            </a:pPr>
            <a:r>
              <a:rPr lang="zh-CN" altLang="en-US" dirty="0" smtClean="0"/>
              <a:t>海底地形测量的主要内容：</a:t>
            </a:r>
            <a:endParaRPr lang="en-US" altLang="zh-CN" dirty="0" smtClean="0"/>
          </a:p>
          <a:p>
            <a:pPr lvl="1">
              <a:defRPr/>
            </a:pPr>
            <a:r>
              <a:rPr lang="zh-CN" altLang="en-US" dirty="0" smtClean="0"/>
              <a:t>水下工程建筑</a:t>
            </a:r>
            <a:endParaRPr lang="en-US" altLang="zh-CN" dirty="0" smtClean="0"/>
          </a:p>
          <a:p>
            <a:pPr lvl="1">
              <a:defRPr/>
            </a:pPr>
            <a:r>
              <a:rPr lang="zh-CN" altLang="en-US" dirty="0" smtClean="0"/>
              <a:t>航道、沉积物厚度</a:t>
            </a:r>
            <a:endParaRPr lang="en-US" altLang="zh-CN" dirty="0" smtClean="0"/>
          </a:p>
          <a:p>
            <a:pPr lvl="1">
              <a:defRPr/>
            </a:pPr>
            <a:r>
              <a:rPr lang="zh-CN" altLang="en-US" dirty="0" smtClean="0"/>
              <a:t>沉船</a:t>
            </a:r>
            <a:endParaRPr lang="en-US" altLang="zh-CN" dirty="0" smtClean="0"/>
          </a:p>
          <a:p>
            <a:pPr lvl="1">
              <a:defRPr/>
            </a:pPr>
            <a:r>
              <a:rPr lang="zh-CN" altLang="en-US" dirty="0" smtClean="0"/>
              <a:t>海洋生物分布区界</a:t>
            </a:r>
            <a:endParaRPr lang="en-US" altLang="zh-CN" dirty="0" smtClean="0"/>
          </a:p>
          <a:p>
            <a:pPr lvl="1">
              <a:defRPr/>
            </a:pPr>
            <a:r>
              <a:rPr lang="zh-CN" altLang="en-US" dirty="0" smtClean="0"/>
              <a:t>水文要素</a:t>
            </a:r>
            <a:endParaRPr lang="zh-CN" altLang="en-US" dirty="0"/>
          </a:p>
        </p:txBody>
      </p:sp>
    </p:spTree>
    <p:extLst>
      <p:ext uri="{BB962C8B-B14F-4D97-AF65-F5344CB8AC3E}">
        <p14:creationId xmlns:p14="http://schemas.microsoft.com/office/powerpoint/2010/main" val="14054795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p:cNvSpPr>
            <a:spLocks noGrp="1"/>
          </p:cNvSpPr>
          <p:nvPr>
            <p:ph idx="1"/>
          </p:nvPr>
        </p:nvSpPr>
        <p:spPr>
          <a:xfrm>
            <a:off x="900113" y="1052513"/>
            <a:ext cx="7993062" cy="5545137"/>
          </a:xfrm>
        </p:spPr>
        <p:txBody>
          <a:bodyPr/>
          <a:lstStyle/>
          <a:p>
            <a:pPr>
              <a:lnSpc>
                <a:spcPct val="120000"/>
              </a:lnSpc>
            </a:pPr>
            <a:r>
              <a:rPr lang="zh-CN" altLang="en-US" dirty="0">
                <a:solidFill>
                  <a:schemeClr val="tx1"/>
                </a:solidFill>
                <a:latin typeface="华文细黑" panose="02010600040101010101" pitchFamily="2" charset="-122"/>
                <a:ea typeface="华文细黑" panose="02010600040101010101" pitchFamily="2" charset="-122"/>
              </a:rPr>
              <a:t>声线</a:t>
            </a:r>
            <a:r>
              <a:rPr lang="zh-CN" altLang="en-US" dirty="0" smtClean="0">
                <a:solidFill>
                  <a:schemeClr val="tx1"/>
                </a:solidFill>
                <a:latin typeface="华文细黑" panose="02010600040101010101" pitchFamily="2" charset="-122"/>
                <a:ea typeface="华文细黑" panose="02010600040101010101" pitchFamily="2" charset="-122"/>
              </a:rPr>
              <a:t>跟踪过程中声速剖面扮演者有十分重要的作用。</a:t>
            </a:r>
            <a:endParaRPr lang="en-US" altLang="zh-CN" dirty="0" smtClean="0">
              <a:solidFill>
                <a:schemeClr val="tx1"/>
              </a:solidFill>
              <a:latin typeface="华文细黑" panose="02010600040101010101" pitchFamily="2" charset="-122"/>
              <a:ea typeface="华文细黑" panose="02010600040101010101" pitchFamily="2" charset="-122"/>
            </a:endParaRPr>
          </a:p>
          <a:p>
            <a:pPr>
              <a:lnSpc>
                <a:spcPct val="120000"/>
              </a:lnSpc>
            </a:pPr>
            <a:r>
              <a:rPr lang="zh-CN" altLang="en-US" dirty="0" smtClean="0">
                <a:solidFill>
                  <a:schemeClr val="tx1"/>
                </a:solidFill>
                <a:latin typeface="华文细黑" panose="02010600040101010101" pitchFamily="2" charset="-122"/>
                <a:ea typeface="华文细黑" panose="02010600040101010101" pitchFamily="2" charset="-122"/>
              </a:rPr>
              <a:t>为了计算方便，对声速剖面做如下假设：</a:t>
            </a:r>
            <a:endParaRPr lang="en-US" altLang="zh-CN" dirty="0" smtClean="0">
              <a:solidFill>
                <a:schemeClr val="tx1"/>
              </a:solidFill>
              <a:latin typeface="华文细黑" panose="02010600040101010101" pitchFamily="2" charset="-122"/>
              <a:ea typeface="华文细黑" panose="02010600040101010101" pitchFamily="2" charset="-122"/>
            </a:endParaRPr>
          </a:p>
          <a:p>
            <a:pPr lvl="1">
              <a:lnSpc>
                <a:spcPct val="120000"/>
              </a:lnSpc>
            </a:pPr>
            <a:r>
              <a:rPr lang="zh-CN" altLang="en-US" dirty="0" smtClean="0">
                <a:latin typeface="华文细黑" panose="02010600040101010101" pitchFamily="2" charset="-122"/>
                <a:ea typeface="华文细黑" panose="02010600040101010101" pitchFamily="2" charset="-122"/>
              </a:rPr>
              <a:t>声速剖面是精确的，无代表性误差。</a:t>
            </a:r>
            <a:endParaRPr lang="en-US" altLang="zh-CN" dirty="0" smtClean="0">
              <a:latin typeface="华文细黑" panose="02010600040101010101" pitchFamily="2" charset="-122"/>
              <a:ea typeface="华文细黑" panose="02010600040101010101" pitchFamily="2" charset="-122"/>
            </a:endParaRPr>
          </a:p>
          <a:p>
            <a:pPr lvl="2">
              <a:lnSpc>
                <a:spcPct val="120000"/>
              </a:lnSpc>
            </a:pPr>
            <a:r>
              <a:rPr lang="zh-CN" altLang="en-US" dirty="0" smtClean="0">
                <a:latin typeface="华文细黑" panose="02010600040101010101" pitchFamily="2" charset="-122"/>
                <a:ea typeface="华文细黑" panose="02010600040101010101" pitchFamily="2" charset="-122"/>
              </a:rPr>
              <a:t>每次测量前后需对声速剖面进行测定</a:t>
            </a:r>
            <a:endParaRPr lang="en-US" altLang="zh-CN" dirty="0" smtClean="0">
              <a:latin typeface="华文细黑" panose="02010600040101010101" pitchFamily="2" charset="-122"/>
              <a:ea typeface="华文细黑" panose="02010600040101010101" pitchFamily="2" charset="-122"/>
            </a:endParaRPr>
          </a:p>
          <a:p>
            <a:pPr lvl="2">
              <a:lnSpc>
                <a:spcPct val="120000"/>
              </a:lnSpc>
            </a:pPr>
            <a:r>
              <a:rPr lang="zh-CN" altLang="en-US" dirty="0" smtClean="0">
                <a:latin typeface="华文细黑" panose="02010600040101010101" pitchFamily="2" charset="-122"/>
                <a:ea typeface="华文细黑" panose="02010600040101010101" pitchFamily="2" charset="-122"/>
              </a:rPr>
              <a:t>遇到水域变化复杂的情况，需加密声速剖面采样站和减小站内声速断面采样的间隔，全面真实的反映测区内海水中的声速变化特性；</a:t>
            </a:r>
            <a:endParaRPr lang="en-US" altLang="zh-CN" dirty="0" smtClean="0">
              <a:latin typeface="华文细黑" panose="02010600040101010101" pitchFamily="2" charset="-122"/>
              <a:ea typeface="华文细黑" panose="02010600040101010101" pitchFamily="2" charset="-122"/>
            </a:endParaRPr>
          </a:p>
          <a:p>
            <a:pPr lvl="1">
              <a:lnSpc>
                <a:spcPct val="120000"/>
              </a:lnSpc>
            </a:pPr>
            <a:r>
              <a:rPr lang="zh-CN" altLang="en-US" dirty="0" smtClean="0">
                <a:latin typeface="华文细黑" panose="02010600040101010101" pitchFamily="2" charset="-122"/>
                <a:ea typeface="华文细黑" panose="02010600040101010101" pitchFamily="2" charset="-122"/>
              </a:rPr>
              <a:t>声速在波束传播的垂直面内发生变化，不存在侧向变化。对于不满足该要求的水团，需要加密声速剖面采样站和减小采样层的层间间隔；</a:t>
            </a:r>
            <a:endParaRPr lang="en-US" altLang="zh-CN" dirty="0" smtClean="0">
              <a:latin typeface="华文细黑" panose="02010600040101010101" pitchFamily="2" charset="-122"/>
              <a:ea typeface="华文细黑" panose="02010600040101010101" pitchFamily="2" charset="-122"/>
            </a:endParaRPr>
          </a:p>
          <a:p>
            <a:pPr lvl="1">
              <a:lnSpc>
                <a:spcPct val="120000"/>
              </a:lnSpc>
            </a:pPr>
            <a:r>
              <a:rPr lang="zh-CN" altLang="en-US" dirty="0" smtClean="0">
                <a:latin typeface="华文细黑" panose="02010600040101010101" pitchFamily="2" charset="-122"/>
                <a:ea typeface="华文细黑" panose="02010600040101010101" pitchFamily="2" charset="-122"/>
              </a:rPr>
              <a:t>声速在海水中的传播遵循</a:t>
            </a:r>
            <a:r>
              <a:rPr lang="en-US" altLang="zh-CN" dirty="0" smtClean="0">
                <a:latin typeface="华文细黑" panose="02010600040101010101" pitchFamily="2" charset="-122"/>
                <a:ea typeface="华文细黑" panose="02010600040101010101" pitchFamily="2" charset="-122"/>
              </a:rPr>
              <a:t>Snell</a:t>
            </a:r>
            <a:r>
              <a:rPr lang="zh-CN" altLang="en-US" dirty="0" smtClean="0">
                <a:latin typeface="华文细黑" panose="02010600040101010101" pitchFamily="2" charset="-122"/>
                <a:ea typeface="华文细黑" panose="02010600040101010101" pitchFamily="2" charset="-122"/>
              </a:rPr>
              <a:t>法则。</a:t>
            </a:r>
          </a:p>
          <a:p>
            <a:endParaRPr lang="zh-CN" altLang="en-US" dirty="0" smtClean="0">
              <a:latin typeface="华文细黑" panose="02010600040101010101" pitchFamily="2" charset="-122"/>
              <a:ea typeface="华文细黑" panose="02010600040101010101" pitchFamily="2" charset="-122"/>
            </a:endParaRPr>
          </a:p>
        </p:txBody>
      </p:sp>
      <p:sp>
        <p:nvSpPr>
          <p:cNvPr id="44035" name="矩形 3"/>
          <p:cNvSpPr>
            <a:spLocks noChangeArrowheads="1"/>
          </p:cNvSpPr>
          <p:nvPr/>
        </p:nvSpPr>
        <p:spPr bwMode="auto">
          <a:xfrm>
            <a:off x="6809859" y="332656"/>
            <a:ext cx="2082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r>
              <a:rPr lang="zh-CN" altLang="en-US" sz="2800" dirty="0">
                <a:latin typeface="+mj-lt"/>
                <a:ea typeface="华文新魏" panose="02010800040101010101" pitchFamily="2" charset="-122"/>
              </a:rPr>
              <a:t>声线跟踪</a:t>
            </a:r>
            <a:endParaRPr lang="en-US" altLang="zh-CN" sz="2800" dirty="0">
              <a:latin typeface="+mj-lt"/>
              <a:ea typeface="华文新魏" panose="02010800040101010101" pitchFamily="2" charset="-122"/>
            </a:endParaRPr>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10"/>
          <p:cNvSpPr txBox="1">
            <a:spLocks noChangeArrowheads="1"/>
          </p:cNvSpPr>
          <p:nvPr/>
        </p:nvSpPr>
        <p:spPr bwMode="auto">
          <a:xfrm>
            <a:off x="6156325" y="4881563"/>
            <a:ext cx="2879725"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lang="zh-CN" altLang="en-US" dirty="0">
                <a:latin typeface="华文细黑" panose="02010600040101010101" pitchFamily="2" charset="-122"/>
                <a:ea typeface="华文细黑" panose="02010600040101010101" pitchFamily="2" charset="-122"/>
                <a:cs typeface="Times New Roman" panose="02020603050405020304" pitchFamily="18" charset="0"/>
              </a:rPr>
              <a:t>式中，</a:t>
            </a:r>
            <a:r>
              <a:rPr lang="zh-CN" altLang="en-US" i="1" dirty="0">
                <a:latin typeface="华文细黑" panose="02010600040101010101" pitchFamily="2" charset="-122"/>
                <a:ea typeface="华文细黑" panose="02010600040101010101" pitchFamily="2" charset="-122"/>
                <a:cs typeface="Times New Roman" panose="02020603050405020304" pitchFamily="18" charset="0"/>
                <a:sym typeface="Symbol" panose="05050102010706020507" pitchFamily="18" charset="2"/>
              </a:rPr>
              <a:t></a:t>
            </a:r>
            <a:r>
              <a:rPr lang="en-US" altLang="zh-CN" i="1" baseline="-30000" dirty="0" err="1">
                <a:latin typeface="华文细黑" panose="02010600040101010101" pitchFamily="2" charset="-122"/>
                <a:ea typeface="华文细黑" panose="02010600040101010101" pitchFamily="2" charset="-122"/>
                <a:cs typeface="Times New Roman" panose="02020603050405020304" pitchFamily="18" charset="0"/>
              </a:rPr>
              <a:t>i</a:t>
            </a:r>
            <a:r>
              <a:rPr lang="zh-CN" altLang="en-US" dirty="0">
                <a:latin typeface="华文细黑" panose="02010600040101010101" pitchFamily="2" charset="-122"/>
                <a:ea typeface="华文细黑" panose="02010600040101010101" pitchFamily="2" charset="-122"/>
                <a:cs typeface="Times New Roman" panose="02020603050405020304" pitchFamily="18" charset="0"/>
              </a:rPr>
              <a:t>为波束在层</a:t>
            </a:r>
            <a:r>
              <a:rPr lang="en-US" altLang="zh-CN" i="1" dirty="0" err="1">
                <a:latin typeface="华文细黑" panose="02010600040101010101" pitchFamily="2" charset="-122"/>
                <a:ea typeface="华文细黑" panose="02010600040101010101" pitchFamily="2" charset="-122"/>
                <a:cs typeface="Times New Roman" panose="02020603050405020304" pitchFamily="18" charset="0"/>
              </a:rPr>
              <a:t>i</a:t>
            </a:r>
            <a:r>
              <a:rPr lang="zh-CN" altLang="en-US" dirty="0">
                <a:latin typeface="华文细黑" panose="02010600040101010101" pitchFamily="2" charset="-122"/>
                <a:ea typeface="华文细黑" panose="02010600040101010101" pitchFamily="2" charset="-122"/>
                <a:cs typeface="Times New Roman" panose="02020603050405020304" pitchFamily="18" charset="0"/>
              </a:rPr>
              <a:t>表层处的入射角，</a:t>
            </a:r>
            <a:r>
              <a:rPr lang="en-US" altLang="zh-CN" i="1" dirty="0">
                <a:latin typeface="华文细黑" panose="02010600040101010101" pitchFamily="2" charset="-122"/>
                <a:ea typeface="华文细黑" panose="02010600040101010101" pitchFamily="2" charset="-122"/>
                <a:cs typeface="Times New Roman" panose="02020603050405020304" pitchFamily="18" charset="0"/>
              </a:rPr>
              <a:t>C</a:t>
            </a:r>
            <a:r>
              <a:rPr lang="en-US" altLang="zh-CN" i="1" baseline="-30000" dirty="0">
                <a:latin typeface="华文细黑" panose="02010600040101010101" pitchFamily="2" charset="-122"/>
                <a:ea typeface="华文细黑" panose="02010600040101010101" pitchFamily="2" charset="-122"/>
                <a:cs typeface="Times New Roman" panose="02020603050405020304" pitchFamily="18" charset="0"/>
              </a:rPr>
              <a:t>i</a:t>
            </a:r>
            <a:r>
              <a:rPr lang="zh-CN" altLang="en-US" dirty="0">
                <a:latin typeface="华文细黑" panose="02010600040101010101" pitchFamily="2" charset="-122"/>
                <a:ea typeface="华文细黑" panose="02010600040101010101" pitchFamily="2" charset="-122"/>
                <a:cs typeface="Times New Roman" panose="02020603050405020304" pitchFamily="18" charset="0"/>
              </a:rPr>
              <a:t>和</a:t>
            </a:r>
            <a:r>
              <a:rPr lang="zh-CN" altLang="en-US" dirty="0">
                <a:latin typeface="华文细黑" panose="02010600040101010101" pitchFamily="2" charset="-122"/>
                <a:ea typeface="华文细黑" panose="02010600040101010101" pitchFamily="2" charset="-122"/>
                <a:cs typeface="Times New Roman" panose="02020603050405020304" pitchFamily="18" charset="0"/>
                <a:sym typeface="Symbol" panose="05050102010706020507" pitchFamily="18" charset="2"/>
              </a:rPr>
              <a:t></a:t>
            </a:r>
            <a:r>
              <a:rPr lang="en-US" altLang="zh-CN" i="1" dirty="0" err="1">
                <a:latin typeface="华文细黑" panose="02010600040101010101" pitchFamily="2" charset="-122"/>
                <a:ea typeface="华文细黑" panose="02010600040101010101" pitchFamily="2" charset="-122"/>
                <a:cs typeface="Times New Roman" panose="02020603050405020304" pitchFamily="18" charset="0"/>
              </a:rPr>
              <a:t>t</a:t>
            </a:r>
            <a:r>
              <a:rPr lang="en-US" altLang="zh-CN" i="1" baseline="-30000" dirty="0" err="1">
                <a:latin typeface="华文细黑" panose="02010600040101010101" pitchFamily="2" charset="-122"/>
                <a:ea typeface="华文细黑" panose="02010600040101010101" pitchFamily="2" charset="-122"/>
                <a:cs typeface="Times New Roman" panose="02020603050405020304" pitchFamily="18" charset="0"/>
              </a:rPr>
              <a:t>i</a:t>
            </a:r>
            <a:r>
              <a:rPr lang="zh-CN" altLang="en-US" dirty="0">
                <a:latin typeface="华文细黑" panose="02010600040101010101" pitchFamily="2" charset="-122"/>
                <a:ea typeface="华文细黑" panose="02010600040101010101" pitchFamily="2" charset="-122"/>
                <a:cs typeface="Times New Roman" panose="02020603050405020304" pitchFamily="18" charset="0"/>
              </a:rPr>
              <a:t>为波束在层</a:t>
            </a:r>
            <a:r>
              <a:rPr lang="en-US" altLang="zh-CN" i="1" dirty="0" err="1">
                <a:latin typeface="华文细黑" panose="02010600040101010101" pitchFamily="2" charset="-122"/>
                <a:ea typeface="华文细黑" panose="02010600040101010101" pitchFamily="2" charset="-122"/>
                <a:cs typeface="Times New Roman" panose="02020603050405020304" pitchFamily="18" charset="0"/>
              </a:rPr>
              <a:t>i</a:t>
            </a:r>
            <a:r>
              <a:rPr lang="zh-CN" altLang="en-US" dirty="0">
                <a:latin typeface="华文细黑" panose="02010600040101010101" pitchFamily="2" charset="-122"/>
                <a:ea typeface="华文细黑" panose="02010600040101010101" pitchFamily="2" charset="-122"/>
                <a:cs typeface="Times New Roman" panose="02020603050405020304" pitchFamily="18" charset="0"/>
              </a:rPr>
              <a:t>内的声速和传播时间。</a:t>
            </a:r>
          </a:p>
        </p:txBody>
      </p:sp>
      <p:sp>
        <p:nvSpPr>
          <p:cNvPr id="45060" name="矩形 9"/>
          <p:cNvSpPr>
            <a:spLocks noChangeArrowheads="1"/>
          </p:cNvSpPr>
          <p:nvPr/>
        </p:nvSpPr>
        <p:spPr bwMode="auto">
          <a:xfrm>
            <a:off x="6156325" y="1003300"/>
            <a:ext cx="29368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pPr>
            <a:r>
              <a:rPr lang="zh-CN" altLang="en-US" sz="2000" dirty="0">
                <a:latin typeface="华文细黑" panose="02010600040101010101" pitchFamily="2" charset="-122"/>
                <a:ea typeface="华文细黑" panose="02010600040101010101" pitchFamily="2" charset="-122"/>
                <a:cs typeface="Times New Roman" panose="02020603050405020304" pitchFamily="18" charset="0"/>
              </a:rPr>
              <a:t>设多波束换能器在船体坐标系下的坐标为</a:t>
            </a:r>
            <a:r>
              <a:rPr lang="en-US" altLang="zh-CN" sz="2000" dirty="0">
                <a:latin typeface="华文细黑" panose="02010600040101010101" pitchFamily="2" charset="-122"/>
                <a:ea typeface="华文细黑" panose="02010600040101010101" pitchFamily="2" charset="-122"/>
                <a:cs typeface="Times New Roman" panose="02020603050405020304" pitchFamily="18" charset="0"/>
              </a:rPr>
              <a:t>(</a:t>
            </a:r>
            <a:r>
              <a:rPr lang="en-US" altLang="zh-CN" sz="2000" i="1" dirty="0">
                <a:latin typeface="华文细黑" panose="02010600040101010101" pitchFamily="2" charset="-122"/>
                <a:ea typeface="华文细黑" panose="02010600040101010101" pitchFamily="2" charset="-122"/>
                <a:cs typeface="Times New Roman" panose="02020603050405020304" pitchFamily="18" charset="0"/>
              </a:rPr>
              <a:t>x</a:t>
            </a:r>
            <a:r>
              <a:rPr lang="en-US" altLang="zh-CN" sz="2000" i="1" baseline="-30000" dirty="0">
                <a:latin typeface="华文细黑" panose="02010600040101010101" pitchFamily="2" charset="-122"/>
                <a:ea typeface="华文细黑" panose="02010600040101010101" pitchFamily="2" charset="-122"/>
                <a:cs typeface="Times New Roman" panose="02020603050405020304" pitchFamily="18" charset="0"/>
              </a:rPr>
              <a:t>0 </a:t>
            </a:r>
            <a:r>
              <a:rPr lang="en-US" altLang="zh-CN" sz="2000" dirty="0">
                <a:latin typeface="华文细黑" panose="02010600040101010101" pitchFamily="2" charset="-122"/>
                <a:ea typeface="华文细黑" panose="02010600040101010101" pitchFamily="2" charset="-122"/>
                <a:cs typeface="Times New Roman" panose="02020603050405020304" pitchFamily="18" charset="0"/>
              </a:rPr>
              <a:t>, </a:t>
            </a:r>
            <a:r>
              <a:rPr lang="en-US" altLang="zh-CN" sz="2000" i="1" dirty="0">
                <a:latin typeface="华文细黑" panose="02010600040101010101" pitchFamily="2" charset="-122"/>
                <a:ea typeface="华文细黑" panose="02010600040101010101" pitchFamily="2" charset="-122"/>
                <a:cs typeface="Times New Roman" panose="02020603050405020304" pitchFamily="18" charset="0"/>
              </a:rPr>
              <a:t>y</a:t>
            </a:r>
            <a:r>
              <a:rPr lang="en-US" altLang="zh-CN" sz="2000" i="1" baseline="-30000" dirty="0">
                <a:latin typeface="华文细黑" panose="02010600040101010101" pitchFamily="2" charset="-122"/>
                <a:ea typeface="华文细黑" panose="02010600040101010101" pitchFamily="2" charset="-122"/>
                <a:cs typeface="Times New Roman" panose="02020603050405020304" pitchFamily="18" charset="0"/>
              </a:rPr>
              <a:t>0 </a:t>
            </a:r>
            <a:r>
              <a:rPr lang="en-US" altLang="zh-CN" sz="2000" dirty="0">
                <a:latin typeface="华文细黑" panose="02010600040101010101" pitchFamily="2" charset="-122"/>
                <a:ea typeface="华文细黑" panose="02010600040101010101" pitchFamily="2" charset="-122"/>
                <a:cs typeface="Times New Roman" panose="02020603050405020304" pitchFamily="18" charset="0"/>
              </a:rPr>
              <a:t>, </a:t>
            </a:r>
            <a:r>
              <a:rPr lang="en-US" altLang="zh-CN" sz="2000" i="1" dirty="0">
                <a:latin typeface="华文细黑" panose="02010600040101010101" pitchFamily="2" charset="-122"/>
                <a:ea typeface="华文细黑" panose="02010600040101010101" pitchFamily="2" charset="-122"/>
                <a:cs typeface="Times New Roman" panose="02020603050405020304" pitchFamily="18" charset="0"/>
              </a:rPr>
              <a:t>z</a:t>
            </a:r>
            <a:r>
              <a:rPr lang="en-US" altLang="zh-CN" sz="2000" i="1" baseline="-30000" dirty="0">
                <a:latin typeface="华文细黑" panose="02010600040101010101" pitchFamily="2" charset="-122"/>
                <a:ea typeface="华文细黑" panose="02010600040101010101" pitchFamily="2" charset="-122"/>
                <a:cs typeface="Times New Roman" panose="02020603050405020304" pitchFamily="18" charset="0"/>
              </a:rPr>
              <a:t>0</a:t>
            </a:r>
            <a:r>
              <a:rPr lang="en-US" altLang="zh-CN" sz="2000" dirty="0">
                <a:latin typeface="华文细黑" panose="02010600040101010101" pitchFamily="2" charset="-122"/>
                <a:ea typeface="华文细黑" panose="02010600040101010101" pitchFamily="2" charset="-122"/>
                <a:cs typeface="Times New Roman" panose="02020603050405020304" pitchFamily="18" charset="0"/>
              </a:rPr>
              <a:t>)</a:t>
            </a:r>
            <a:r>
              <a:rPr lang="zh-CN" altLang="en-US" sz="2000" dirty="0">
                <a:latin typeface="华文细黑" panose="02010600040101010101" pitchFamily="2" charset="-122"/>
                <a:ea typeface="华文细黑" panose="02010600040101010101" pitchFamily="2" charset="-122"/>
                <a:cs typeface="Times New Roman" panose="02020603050405020304" pitchFamily="18" charset="0"/>
              </a:rPr>
              <a:t>，</a:t>
            </a:r>
            <a:r>
              <a:rPr lang="zh-CN" altLang="en-US" sz="2000" dirty="0">
                <a:latin typeface="华文细黑" panose="02010600040101010101" pitchFamily="2" charset="-122"/>
                <a:ea typeface="华文细黑" panose="02010600040101010101" pitchFamily="2" charset="-122"/>
              </a:rPr>
              <a:t>波束脚印的船体坐标</a:t>
            </a:r>
            <a:r>
              <a:rPr lang="en-US" altLang="zh-CN" sz="2000" dirty="0">
                <a:latin typeface="华文细黑" panose="02010600040101010101" pitchFamily="2" charset="-122"/>
                <a:ea typeface="华文细黑" panose="02010600040101010101" pitchFamily="2" charset="-122"/>
              </a:rPr>
              <a:t>(</a:t>
            </a:r>
            <a:r>
              <a:rPr lang="en-US" altLang="zh-CN" sz="2000" i="1" dirty="0">
                <a:latin typeface="华文细黑" panose="02010600040101010101" pitchFamily="2" charset="-122"/>
                <a:ea typeface="华文细黑" panose="02010600040101010101" pitchFamily="2" charset="-122"/>
              </a:rPr>
              <a:t>x</a:t>
            </a:r>
            <a:r>
              <a:rPr lang="zh-CN" altLang="en-US" sz="2000" dirty="0">
                <a:latin typeface="华文细黑" panose="02010600040101010101" pitchFamily="2" charset="-122"/>
                <a:ea typeface="华文细黑" panose="02010600040101010101" pitchFamily="2" charset="-122"/>
              </a:rPr>
              <a:t>，</a:t>
            </a:r>
            <a:r>
              <a:rPr lang="en-US" altLang="zh-CN" sz="2000" i="1" dirty="0">
                <a:latin typeface="华文细黑" panose="02010600040101010101" pitchFamily="2" charset="-122"/>
                <a:ea typeface="华文细黑" panose="02010600040101010101" pitchFamily="2" charset="-122"/>
              </a:rPr>
              <a:t>y</a:t>
            </a:r>
            <a:r>
              <a:rPr lang="zh-CN" altLang="en-US" sz="2000" dirty="0">
                <a:latin typeface="华文细黑" panose="02010600040101010101" pitchFamily="2" charset="-122"/>
                <a:ea typeface="华文细黑" panose="02010600040101010101" pitchFamily="2" charset="-122"/>
              </a:rPr>
              <a:t>，</a:t>
            </a:r>
            <a:r>
              <a:rPr lang="en-US" altLang="zh-CN" sz="2000" i="1" dirty="0">
                <a:latin typeface="华文细黑" panose="02010600040101010101" pitchFamily="2" charset="-122"/>
                <a:ea typeface="华文细黑" panose="02010600040101010101" pitchFamily="2" charset="-122"/>
              </a:rPr>
              <a:t>z</a:t>
            </a:r>
            <a:r>
              <a:rPr lang="en-US" altLang="zh-CN" sz="2000" dirty="0">
                <a:latin typeface="华文细黑" panose="02010600040101010101" pitchFamily="2" charset="-122"/>
                <a:ea typeface="华文细黑" panose="02010600040101010101" pitchFamily="2" charset="-122"/>
              </a:rPr>
              <a:t>)</a:t>
            </a:r>
            <a:r>
              <a:rPr lang="zh-CN" altLang="en-US" sz="2000" dirty="0">
                <a:latin typeface="华文细黑" panose="02010600040101010101" pitchFamily="2" charset="-122"/>
                <a:ea typeface="华文细黑" panose="02010600040101010101" pitchFamily="2" charset="-122"/>
              </a:rPr>
              <a:t>为： </a:t>
            </a:r>
            <a:r>
              <a:rPr lang="zh-CN" altLang="en-US" sz="2000" dirty="0">
                <a:latin typeface="华文细黑" panose="02010600040101010101" pitchFamily="2" charset="-122"/>
                <a:ea typeface="华文细黑" panose="02010600040101010101" pitchFamily="2" charset="-122"/>
                <a:cs typeface="Times New Roman" panose="02020603050405020304" pitchFamily="18" charset="0"/>
              </a:rPr>
              <a:t> </a:t>
            </a:r>
          </a:p>
        </p:txBody>
      </p:sp>
      <p:graphicFrame>
        <p:nvGraphicFramePr>
          <p:cNvPr id="45061" name="对象 4"/>
          <p:cNvGraphicFramePr>
            <a:graphicFrameLocks noChangeAspect="1"/>
          </p:cNvGraphicFramePr>
          <p:nvPr/>
        </p:nvGraphicFramePr>
        <p:xfrm>
          <a:off x="6465888" y="2690813"/>
          <a:ext cx="2262187" cy="1746250"/>
        </p:xfrm>
        <a:graphic>
          <a:graphicData uri="http://schemas.openxmlformats.org/presentationml/2006/ole">
            <mc:AlternateContent xmlns:mc="http://schemas.openxmlformats.org/markup-compatibility/2006">
              <mc:Choice xmlns:v="urn:schemas-microsoft-com:vml" Requires="v">
                <p:oleObj spid="_x0000_s45091" name="Equation" r:id="rId3" imgW="1384300" imgH="1066800" progId="Equation.DSMT4">
                  <p:embed/>
                </p:oleObj>
              </mc:Choice>
              <mc:Fallback>
                <p:oleObj name="Equation" r:id="rId3" imgW="1384300" imgH="1066800" progId="Equation.DSMT4">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5888" y="2690813"/>
                        <a:ext cx="2262187"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5062"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681163"/>
            <a:ext cx="3719512"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30400" y="2557463"/>
            <a:ext cx="3384550"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4" name="Rectangle 5"/>
          <p:cNvSpPr>
            <a:spLocks noChangeArrowheads="1"/>
          </p:cNvSpPr>
          <p:nvPr/>
        </p:nvSpPr>
        <p:spPr bwMode="auto">
          <a:xfrm>
            <a:off x="468313" y="5735638"/>
            <a:ext cx="155892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t>Snell</a:t>
            </a:r>
            <a:r>
              <a:rPr lang="zh-CN" altLang="en-US" sz="2000"/>
              <a:t>法则： </a:t>
            </a:r>
          </a:p>
        </p:txBody>
      </p:sp>
      <p:pic>
        <p:nvPicPr>
          <p:cNvPr id="45065" name="Picture 6"/>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68538" y="5640388"/>
            <a:ext cx="3024187"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6" name="矩形 23"/>
          <p:cNvSpPr>
            <a:spLocks noChangeArrowheads="1"/>
          </p:cNvSpPr>
          <p:nvPr/>
        </p:nvSpPr>
        <p:spPr bwMode="auto">
          <a:xfrm>
            <a:off x="492125" y="6372225"/>
            <a:ext cx="4071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dirty="0">
                <a:latin typeface="Times New Roman" panose="02020603050405020304" pitchFamily="18" charset="0"/>
                <a:cs typeface="Times New Roman" panose="02020603050405020304" pitchFamily="18" charset="0"/>
              </a:rPr>
              <a:t>式中，</a:t>
            </a:r>
            <a:r>
              <a:rPr lang="en-US" altLang="zh-CN" i="1" dirty="0">
                <a:latin typeface="Times New Roman" panose="02020603050405020304" pitchFamily="18" charset="0"/>
                <a:cs typeface="Times New Roman" panose="02020603050405020304" pitchFamily="18" charset="0"/>
              </a:rPr>
              <a:t>C</a:t>
            </a:r>
            <a:r>
              <a:rPr lang="en-US" altLang="zh-CN" i="1" baseline="-30000"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和</a:t>
            </a:r>
            <a:r>
              <a:rPr lang="zh-CN" altLang="en-US" i="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i="1" baseline="-30000"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分别为层</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内声速和入射角</a:t>
            </a:r>
            <a:endParaRPr lang="zh-CN" altLang="en-US" dirty="0"/>
          </a:p>
        </p:txBody>
      </p:sp>
      <p:sp>
        <p:nvSpPr>
          <p:cNvPr id="11" name="矩形 3"/>
          <p:cNvSpPr>
            <a:spLocks noChangeArrowheads="1"/>
          </p:cNvSpPr>
          <p:nvPr/>
        </p:nvSpPr>
        <p:spPr bwMode="auto">
          <a:xfrm>
            <a:off x="6809859" y="332656"/>
            <a:ext cx="20826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r>
              <a:rPr lang="zh-CN" altLang="en-US" sz="2800" dirty="0">
                <a:latin typeface="+mj-lt"/>
                <a:ea typeface="华文新魏" panose="02010800040101010101" pitchFamily="2" charset="-122"/>
              </a:rPr>
              <a:t>声线跟踪</a:t>
            </a:r>
            <a:endParaRPr lang="en-US" altLang="zh-CN" sz="2800" dirty="0">
              <a:latin typeface="+mj-lt"/>
              <a:ea typeface="华文新魏" panose="0201080004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64"/>
                                        </p:tgtEl>
                                        <p:attrNameLst>
                                          <p:attrName>style.visibility</p:attrName>
                                        </p:attrNameLst>
                                      </p:cBhvr>
                                      <p:to>
                                        <p:strVal val="visible"/>
                                      </p:to>
                                    </p:set>
                                    <p:anim calcmode="lin" valueType="num">
                                      <p:cBhvr additive="base">
                                        <p:cTn id="13" dur="500" fill="hold"/>
                                        <p:tgtEl>
                                          <p:spTgt spid="45064"/>
                                        </p:tgtEl>
                                        <p:attrNameLst>
                                          <p:attrName>ppt_x</p:attrName>
                                        </p:attrNameLst>
                                      </p:cBhvr>
                                      <p:tavLst>
                                        <p:tav tm="0">
                                          <p:val>
                                            <p:strVal val="#ppt_x"/>
                                          </p:val>
                                        </p:tav>
                                        <p:tav tm="100000">
                                          <p:val>
                                            <p:strVal val="#ppt_x"/>
                                          </p:val>
                                        </p:tav>
                                      </p:tavLst>
                                    </p:anim>
                                    <p:anim calcmode="lin" valueType="num">
                                      <p:cBhvr additive="base">
                                        <p:cTn id="14" dur="500" fill="hold"/>
                                        <p:tgtEl>
                                          <p:spTgt spid="4506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5065"/>
                                        </p:tgtEl>
                                        <p:attrNameLst>
                                          <p:attrName>style.visibility</p:attrName>
                                        </p:attrNameLst>
                                      </p:cBhvr>
                                      <p:to>
                                        <p:strVal val="visible"/>
                                      </p:to>
                                    </p:set>
                                    <p:anim calcmode="lin" valueType="num">
                                      <p:cBhvr additive="base">
                                        <p:cTn id="17" dur="500" fill="hold"/>
                                        <p:tgtEl>
                                          <p:spTgt spid="45065"/>
                                        </p:tgtEl>
                                        <p:attrNameLst>
                                          <p:attrName>ppt_x</p:attrName>
                                        </p:attrNameLst>
                                      </p:cBhvr>
                                      <p:tavLst>
                                        <p:tav tm="0">
                                          <p:val>
                                            <p:strVal val="#ppt_x"/>
                                          </p:val>
                                        </p:tav>
                                        <p:tav tm="100000">
                                          <p:val>
                                            <p:strVal val="#ppt_x"/>
                                          </p:val>
                                        </p:tav>
                                      </p:tavLst>
                                    </p:anim>
                                    <p:anim calcmode="lin" valueType="num">
                                      <p:cBhvr additive="base">
                                        <p:cTn id="18" dur="500" fill="hold"/>
                                        <p:tgtEl>
                                          <p:spTgt spid="4506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5066"/>
                                        </p:tgtEl>
                                        <p:attrNameLst>
                                          <p:attrName>style.visibility</p:attrName>
                                        </p:attrNameLst>
                                      </p:cBhvr>
                                      <p:to>
                                        <p:strVal val="visible"/>
                                      </p:to>
                                    </p:set>
                                    <p:anim calcmode="lin" valueType="num">
                                      <p:cBhvr additive="base">
                                        <p:cTn id="21" dur="500" fill="hold"/>
                                        <p:tgtEl>
                                          <p:spTgt spid="45066"/>
                                        </p:tgtEl>
                                        <p:attrNameLst>
                                          <p:attrName>ppt_x</p:attrName>
                                        </p:attrNameLst>
                                      </p:cBhvr>
                                      <p:tavLst>
                                        <p:tav tm="0">
                                          <p:val>
                                            <p:strVal val="#ppt_x"/>
                                          </p:val>
                                        </p:tav>
                                        <p:tav tm="100000">
                                          <p:val>
                                            <p:strVal val="#ppt_x"/>
                                          </p:val>
                                        </p:tav>
                                      </p:tavLst>
                                    </p:anim>
                                    <p:anim calcmode="lin" valueType="num">
                                      <p:cBhvr additive="base">
                                        <p:cTn id="22" dur="500" fill="hold"/>
                                        <p:tgtEl>
                                          <p:spTgt spid="4506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5059"/>
                                        </p:tgtEl>
                                        <p:attrNameLst>
                                          <p:attrName>style.visibility</p:attrName>
                                        </p:attrNameLst>
                                      </p:cBhvr>
                                      <p:to>
                                        <p:strVal val="visible"/>
                                      </p:to>
                                    </p:set>
                                    <p:anim calcmode="lin" valueType="num">
                                      <p:cBhvr additive="base">
                                        <p:cTn id="27" dur="500" fill="hold"/>
                                        <p:tgtEl>
                                          <p:spTgt spid="45059"/>
                                        </p:tgtEl>
                                        <p:attrNameLst>
                                          <p:attrName>ppt_x</p:attrName>
                                        </p:attrNameLst>
                                      </p:cBhvr>
                                      <p:tavLst>
                                        <p:tav tm="0">
                                          <p:val>
                                            <p:strVal val="#ppt_x"/>
                                          </p:val>
                                        </p:tav>
                                        <p:tav tm="100000">
                                          <p:val>
                                            <p:strVal val="#ppt_x"/>
                                          </p:val>
                                        </p:tav>
                                      </p:tavLst>
                                    </p:anim>
                                    <p:anim calcmode="lin" valueType="num">
                                      <p:cBhvr additive="base">
                                        <p:cTn id="28" dur="500" fill="hold"/>
                                        <p:tgtEl>
                                          <p:spTgt spid="4505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5060"/>
                                        </p:tgtEl>
                                        <p:attrNameLst>
                                          <p:attrName>style.visibility</p:attrName>
                                        </p:attrNameLst>
                                      </p:cBhvr>
                                      <p:to>
                                        <p:strVal val="visible"/>
                                      </p:to>
                                    </p:set>
                                    <p:anim calcmode="lin" valueType="num">
                                      <p:cBhvr additive="base">
                                        <p:cTn id="31" dur="500" fill="hold"/>
                                        <p:tgtEl>
                                          <p:spTgt spid="45060"/>
                                        </p:tgtEl>
                                        <p:attrNameLst>
                                          <p:attrName>ppt_x</p:attrName>
                                        </p:attrNameLst>
                                      </p:cBhvr>
                                      <p:tavLst>
                                        <p:tav tm="0">
                                          <p:val>
                                            <p:strVal val="#ppt_x"/>
                                          </p:val>
                                        </p:tav>
                                        <p:tav tm="100000">
                                          <p:val>
                                            <p:strVal val="#ppt_x"/>
                                          </p:val>
                                        </p:tav>
                                      </p:tavLst>
                                    </p:anim>
                                    <p:anim calcmode="lin" valueType="num">
                                      <p:cBhvr additive="base">
                                        <p:cTn id="32" dur="500" fill="hold"/>
                                        <p:tgtEl>
                                          <p:spTgt spid="4506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5061"/>
                                        </p:tgtEl>
                                        <p:attrNameLst>
                                          <p:attrName>style.visibility</p:attrName>
                                        </p:attrNameLst>
                                      </p:cBhvr>
                                      <p:to>
                                        <p:strVal val="visible"/>
                                      </p:to>
                                    </p:set>
                                    <p:anim calcmode="lin" valueType="num">
                                      <p:cBhvr additive="base">
                                        <p:cTn id="35" dur="500" fill="hold"/>
                                        <p:tgtEl>
                                          <p:spTgt spid="45061"/>
                                        </p:tgtEl>
                                        <p:attrNameLst>
                                          <p:attrName>ppt_x</p:attrName>
                                        </p:attrNameLst>
                                      </p:cBhvr>
                                      <p:tavLst>
                                        <p:tav tm="0">
                                          <p:val>
                                            <p:strVal val="#ppt_x"/>
                                          </p:val>
                                        </p:tav>
                                        <p:tav tm="100000">
                                          <p:val>
                                            <p:strVal val="#ppt_x"/>
                                          </p:val>
                                        </p:tav>
                                      </p:tavLst>
                                    </p:anim>
                                    <p:anim calcmode="lin" valueType="num">
                                      <p:cBhvr additive="base">
                                        <p:cTn id="36" dur="500" fill="hold"/>
                                        <p:tgtEl>
                                          <p:spTgt spid="450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p:bldP spid="45060" grpId="0"/>
      <p:bldP spid="45064" grpId="0"/>
      <p:bldP spid="4506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endParaRPr lang="zh-CN" altLang="en-US" smtClean="0"/>
          </a:p>
        </p:txBody>
      </p:sp>
      <p:sp>
        <p:nvSpPr>
          <p:cNvPr id="47107" name="矩形 3"/>
          <p:cNvSpPr>
            <a:spLocks noChangeArrowheads="1"/>
          </p:cNvSpPr>
          <p:nvPr/>
        </p:nvSpPr>
        <p:spPr bwMode="auto">
          <a:xfrm>
            <a:off x="395288" y="981075"/>
            <a:ext cx="37480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buFont typeface="Wingdings 2" panose="05020102010507070707" pitchFamily="18" charset="2"/>
              <a:buNone/>
            </a:pPr>
            <a:r>
              <a:rPr lang="en-US" altLang="zh-CN" sz="2400" dirty="0">
                <a:latin typeface="华文细黑" panose="02010600040101010101" pitchFamily="2" charset="-122"/>
                <a:ea typeface="华文细黑" panose="02010600040101010101" pitchFamily="2" charset="-122"/>
              </a:rPr>
              <a:t>3. </a:t>
            </a:r>
            <a:r>
              <a:rPr lang="zh-CN" altLang="en-US" sz="2400" dirty="0">
                <a:latin typeface="华文细黑" panose="02010600040101010101" pitchFamily="2" charset="-122"/>
                <a:ea typeface="华文细黑" panose="02010600040101010101" pitchFamily="2" charset="-122"/>
              </a:rPr>
              <a:t>波束脚印的空间归位</a:t>
            </a:r>
            <a:endParaRPr lang="en-US" altLang="zh-CN" sz="2400" dirty="0">
              <a:latin typeface="华文细黑" panose="02010600040101010101" pitchFamily="2" charset="-122"/>
              <a:ea typeface="华文细黑" panose="02010600040101010101" pitchFamily="2" charset="-122"/>
            </a:endParaRPr>
          </a:p>
        </p:txBody>
      </p:sp>
      <p:sp>
        <p:nvSpPr>
          <p:cNvPr id="47108" name="矩形 5"/>
          <p:cNvSpPr>
            <a:spLocks noChangeArrowheads="1"/>
          </p:cNvSpPr>
          <p:nvPr/>
        </p:nvSpPr>
        <p:spPr bwMode="auto">
          <a:xfrm>
            <a:off x="930275" y="1844675"/>
            <a:ext cx="7673975" cy="168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b="1" dirty="0">
                <a:latin typeface="华文细黑" panose="02010600040101010101" pitchFamily="2" charset="-122"/>
                <a:ea typeface="华文细黑" panose="02010600040101010101" pitchFamily="2" charset="-122"/>
              </a:rPr>
              <a:t>波束脚印的空间归位</a:t>
            </a:r>
            <a:r>
              <a:rPr lang="zh-CN" altLang="en-US" sz="2400" dirty="0">
                <a:latin typeface="华文细黑" panose="02010600040101010101" pitchFamily="2" charset="-122"/>
                <a:ea typeface="华文细黑" panose="02010600040101010101" pitchFamily="2" charset="-122"/>
              </a:rPr>
              <a:t>：将波束脚印的船体坐标转化到地理坐标系（或当地坐标系）和某一深度基准面下的平面坐标和水深。</a:t>
            </a:r>
          </a:p>
        </p:txBody>
      </p:sp>
      <p:sp>
        <p:nvSpPr>
          <p:cNvPr id="6" name="矩形 6"/>
          <p:cNvSpPr>
            <a:spLocks noChangeArrowheads="1"/>
          </p:cNvSpPr>
          <p:nvPr/>
        </p:nvSpPr>
        <p:spPr bwMode="auto">
          <a:xfrm>
            <a:off x="930274" y="4077072"/>
            <a:ext cx="7673975" cy="168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2400" dirty="0">
                <a:latin typeface="华文细黑" panose="02010600040101010101" pitchFamily="2" charset="-122"/>
                <a:ea typeface="华文细黑" panose="02010600040101010101" pitchFamily="2" charset="-122"/>
              </a:rPr>
              <a:t>地理坐标系（或当地坐标系）</a:t>
            </a:r>
            <a:endParaRPr lang="en-US" altLang="zh-CN" sz="2400" dirty="0">
              <a:latin typeface="华文细黑" panose="02010600040101010101" pitchFamily="2" charset="-122"/>
              <a:ea typeface="华文细黑" panose="02010600040101010101" pitchFamily="2" charset="-122"/>
            </a:endParaRPr>
          </a:p>
          <a:p>
            <a:pPr>
              <a:lnSpc>
                <a:spcPct val="150000"/>
              </a:lnSpc>
            </a:pPr>
            <a:r>
              <a:rPr lang="zh-CN" altLang="en-US" sz="2400" dirty="0">
                <a:latin typeface="华文细黑" panose="02010600040101010101" pitchFamily="2" charset="-122"/>
                <a:ea typeface="华文细黑" panose="02010600040101010101" pitchFamily="2" charset="-122"/>
              </a:rPr>
              <a:t>原点位于换能器中心，</a:t>
            </a:r>
            <a:r>
              <a:rPr lang="en-US" altLang="zh-CN" sz="2400" dirty="0">
                <a:latin typeface="华文细黑" panose="02010600040101010101" pitchFamily="2" charset="-122"/>
                <a:ea typeface="华文细黑" panose="02010600040101010101" pitchFamily="2" charset="-122"/>
              </a:rPr>
              <a:t>x</a:t>
            </a:r>
            <a:r>
              <a:rPr lang="zh-CN" altLang="en-US" sz="2400" dirty="0">
                <a:latin typeface="华文细黑" panose="02010600040101010101" pitchFamily="2" charset="-122"/>
                <a:ea typeface="华文细黑" panose="02010600040101010101" pitchFamily="2" charset="-122"/>
              </a:rPr>
              <a:t>轴指向本地子午线，</a:t>
            </a:r>
            <a:r>
              <a:rPr lang="en-US" altLang="zh-CN" sz="2400" dirty="0">
                <a:latin typeface="华文细黑" panose="02010600040101010101" pitchFamily="2" charset="-122"/>
                <a:ea typeface="华文细黑" panose="02010600040101010101" pitchFamily="2" charset="-122"/>
              </a:rPr>
              <a:t>y</a:t>
            </a:r>
            <a:r>
              <a:rPr lang="zh-CN" altLang="en-US" sz="2400" dirty="0">
                <a:latin typeface="华文细黑" panose="02010600040101010101" pitchFamily="2" charset="-122"/>
                <a:ea typeface="华文细黑" panose="02010600040101010101" pitchFamily="2" charset="-122"/>
              </a:rPr>
              <a:t>轴与</a:t>
            </a:r>
            <a:r>
              <a:rPr lang="en-US" altLang="zh-CN" sz="2400" dirty="0">
                <a:latin typeface="华文细黑" panose="02010600040101010101" pitchFamily="2" charset="-122"/>
                <a:ea typeface="华文细黑" panose="02010600040101010101" pitchFamily="2" charset="-122"/>
              </a:rPr>
              <a:t>x</a:t>
            </a:r>
            <a:r>
              <a:rPr lang="zh-CN" altLang="en-US" sz="2400" dirty="0">
                <a:latin typeface="华文细黑" panose="02010600040101010101" pitchFamily="2" charset="-122"/>
                <a:ea typeface="华文细黑" panose="02010600040101010101" pitchFamily="2" charset="-122"/>
              </a:rPr>
              <a:t>轴垂直指向东，</a:t>
            </a:r>
            <a:r>
              <a:rPr lang="en-US" altLang="zh-CN" sz="2400" dirty="0">
                <a:latin typeface="华文细黑" panose="02010600040101010101" pitchFamily="2" charset="-122"/>
                <a:ea typeface="华文细黑" panose="02010600040101010101" pitchFamily="2" charset="-122"/>
              </a:rPr>
              <a:t>x</a:t>
            </a:r>
            <a:r>
              <a:rPr lang="zh-CN" altLang="en-US" sz="2400" dirty="0">
                <a:latin typeface="华文细黑" panose="02010600040101010101" pitchFamily="2" charset="-122"/>
                <a:ea typeface="华文细黑" panose="02010600040101010101" pitchFamily="2" charset="-122"/>
              </a:rPr>
              <a:t>轴与</a:t>
            </a:r>
            <a:r>
              <a:rPr lang="en-US" altLang="zh-CN" sz="2400" dirty="0">
                <a:latin typeface="华文细黑" panose="02010600040101010101" pitchFamily="2" charset="-122"/>
                <a:ea typeface="华文细黑" panose="02010600040101010101" pitchFamily="2" charset="-122"/>
              </a:rPr>
              <a:t>y</a:t>
            </a:r>
            <a:r>
              <a:rPr lang="zh-CN" altLang="en-US" sz="2400" dirty="0">
                <a:latin typeface="华文细黑" panose="02010600040101010101" pitchFamily="2" charset="-122"/>
                <a:ea typeface="华文细黑" panose="02010600040101010101" pitchFamily="2" charset="-122"/>
              </a:rPr>
              <a:t>轴构成右手正交坐标系。</a:t>
            </a: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a:xfrm>
            <a:off x="900113" y="765175"/>
            <a:ext cx="7313612" cy="576263"/>
          </a:xfrm>
        </p:spPr>
        <p:txBody>
          <a:bodyPr/>
          <a:lstStyle/>
          <a:p>
            <a:pPr>
              <a:defRPr/>
            </a:pPr>
            <a:r>
              <a:rPr lang="zh-CN" altLang="en-US" sz="2800" dirty="0">
                <a:ea typeface="华文新魏" panose="02010800040101010101" pitchFamily="2" charset="-122"/>
                <a:cs typeface="+mn-cs"/>
              </a:rPr>
              <a:t>被测点</a:t>
            </a:r>
            <a:r>
              <a:rPr lang="en-US" altLang="zh-CN" sz="2800" dirty="0">
                <a:ea typeface="华文新魏" panose="02010800040101010101" pitchFamily="2" charset="-122"/>
                <a:cs typeface="+mn-cs"/>
              </a:rPr>
              <a:t>P</a:t>
            </a:r>
            <a:r>
              <a:rPr lang="zh-CN" altLang="en-US" sz="2800" dirty="0" smtClean="0">
                <a:ea typeface="华文新魏" panose="02010800040101010101" pitchFamily="2" charset="-122"/>
                <a:cs typeface="+mn-cs"/>
              </a:rPr>
              <a:t>的地理坐标计算：</a:t>
            </a:r>
            <a:endParaRPr lang="zh-CN" altLang="en-US" sz="2800" dirty="0">
              <a:ea typeface="华文新魏" panose="02010800040101010101" pitchFamily="2" charset="-122"/>
              <a:cs typeface="+mn-cs"/>
            </a:endParaRPr>
          </a:p>
        </p:txBody>
      </p:sp>
      <p:grpSp>
        <p:nvGrpSpPr>
          <p:cNvPr id="48131" name="画布 22"/>
          <p:cNvGrpSpPr>
            <a:grpSpLocks/>
          </p:cNvGrpSpPr>
          <p:nvPr/>
        </p:nvGrpSpPr>
        <p:grpSpPr bwMode="auto">
          <a:xfrm>
            <a:off x="941388" y="1295400"/>
            <a:ext cx="6176962" cy="4005263"/>
            <a:chOff x="0" y="0"/>
            <a:chExt cx="4441190" cy="2715595"/>
          </a:xfrm>
        </p:grpSpPr>
        <p:sp>
          <p:nvSpPr>
            <p:cNvPr id="48139" name="矩形 4"/>
            <p:cNvSpPr>
              <a:spLocks noChangeArrowheads="1"/>
            </p:cNvSpPr>
            <p:nvPr/>
          </p:nvSpPr>
          <p:spPr bwMode="auto">
            <a:xfrm>
              <a:off x="0" y="0"/>
              <a:ext cx="4441190" cy="253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6" name="圆角矩形 5"/>
            <p:cNvSpPr/>
            <p:nvPr/>
          </p:nvSpPr>
          <p:spPr>
            <a:xfrm>
              <a:off x="996443" y="1761962"/>
              <a:ext cx="489661" cy="318595"/>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defRPr/>
              </a:pPr>
              <a:endParaRPr lang="zh-CN" altLang="en-US"/>
            </a:p>
          </p:txBody>
        </p:sp>
        <p:sp>
          <p:nvSpPr>
            <p:cNvPr id="7" name="文本框 27"/>
            <p:cNvSpPr txBox="1"/>
            <p:nvPr/>
          </p:nvSpPr>
          <p:spPr>
            <a:xfrm>
              <a:off x="1131128" y="1787794"/>
              <a:ext cx="256816" cy="274465"/>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altLang="zh-CN" sz="1050" dirty="0" err="1">
                  <a:latin typeface="宋体"/>
                  <a:cs typeface="Times New Roman"/>
                </a:rPr>
                <a:t>y</a:t>
              </a:r>
              <a:r>
                <a:rPr lang="en-US" altLang="zh-CN" sz="1050" baseline="-25000" dirty="0" err="1">
                  <a:latin typeface="宋体"/>
                  <a:cs typeface="Times New Roman"/>
                </a:rPr>
                <a:t>i</a:t>
              </a:r>
              <a:endParaRPr lang="zh-CN" sz="1200" baseline="-25000" dirty="0">
                <a:latin typeface="宋体"/>
                <a:cs typeface="宋体"/>
              </a:endParaRPr>
            </a:p>
          </p:txBody>
        </p:sp>
        <p:sp>
          <p:nvSpPr>
            <p:cNvPr id="8" name="文本框 27"/>
            <p:cNvSpPr txBox="1"/>
            <p:nvPr/>
          </p:nvSpPr>
          <p:spPr>
            <a:xfrm>
              <a:off x="2355851" y="1747969"/>
              <a:ext cx="256815" cy="332588"/>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altLang="zh-CN" sz="1200" dirty="0" smtClean="0">
                  <a:latin typeface="宋体"/>
                  <a:cs typeface="宋体"/>
                </a:rPr>
                <a:t>y</a:t>
              </a:r>
              <a:endParaRPr lang="zh-CN" sz="1200" dirty="0">
                <a:latin typeface="宋体"/>
                <a:cs typeface="宋体"/>
              </a:endParaRPr>
            </a:p>
          </p:txBody>
        </p:sp>
        <p:sp>
          <p:nvSpPr>
            <p:cNvPr id="9" name="文本框 27"/>
            <p:cNvSpPr txBox="1"/>
            <p:nvPr/>
          </p:nvSpPr>
          <p:spPr>
            <a:xfrm>
              <a:off x="2685716" y="1428298"/>
              <a:ext cx="256816" cy="33474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altLang="zh-CN" sz="1050" dirty="0">
                  <a:latin typeface="宋体"/>
                  <a:cs typeface="Times New Roman"/>
                </a:rPr>
                <a:t>x</a:t>
              </a:r>
              <a:endParaRPr lang="zh-CN" sz="1200" dirty="0">
                <a:latin typeface="宋体"/>
                <a:cs typeface="宋体"/>
              </a:endParaRPr>
            </a:p>
          </p:txBody>
        </p:sp>
        <p:sp>
          <p:nvSpPr>
            <p:cNvPr id="10" name="文本框 26"/>
            <p:cNvSpPr txBox="1">
              <a:spLocks noRot="1" noChangeAspect="1" noMove="1" noResize="1" noEditPoints="1" noAdjustHandles="1" noChangeArrowheads="1" noChangeShapeType="1" noTextEdit="1"/>
            </p:cNvSpPr>
            <p:nvPr/>
          </p:nvSpPr>
          <p:spPr>
            <a:xfrm>
              <a:off x="2751364" y="1684888"/>
              <a:ext cx="577215" cy="326390"/>
            </a:xfrm>
            <a:prstGeom prst="rect">
              <a:avLst/>
            </a:prstGeom>
            <a:blipFill rotWithShape="1">
              <a:blip r:embed="rId4"/>
              <a:stretch>
                <a:fillRect/>
              </a:stretch>
            </a:blipFill>
            <a:ln w="6350">
              <a:noFill/>
            </a:ln>
            <a:effectLst/>
          </p:spPr>
          <p:txBody>
            <a:bodyPr/>
            <a:lstStyle/>
            <a:p>
              <a:pPr>
                <a:defRPr/>
              </a:pPr>
              <a:r>
                <a:rPr lang="zh-CN" altLang="en-US">
                  <a:noFill/>
                </a:rPr>
                <a:t> </a:t>
              </a:r>
            </a:p>
          </p:txBody>
        </p:sp>
        <p:sp>
          <p:nvSpPr>
            <p:cNvPr id="11" name="文本框 26"/>
            <p:cNvSpPr txBox="1"/>
            <p:nvPr/>
          </p:nvSpPr>
          <p:spPr>
            <a:xfrm>
              <a:off x="3135428" y="431611"/>
              <a:ext cx="456560" cy="32720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zh-CN" sz="2000" kern="100" dirty="0">
                  <a:cs typeface="Times New Roman"/>
                </a:rPr>
                <a:t>航向</a:t>
              </a:r>
            </a:p>
          </p:txBody>
        </p:sp>
        <p:sp>
          <p:nvSpPr>
            <p:cNvPr id="12" name="文本框 27"/>
            <p:cNvSpPr txBox="1">
              <a:spLocks noRot="1" noChangeAspect="1" noMove="1" noResize="1" noEditPoints="1" noAdjustHandles="1" noChangeArrowheads="1" noChangeShapeType="1" noTextEdit="1"/>
            </p:cNvSpPr>
            <p:nvPr/>
          </p:nvSpPr>
          <p:spPr>
            <a:xfrm>
              <a:off x="2212521" y="1028671"/>
              <a:ext cx="284480" cy="334010"/>
            </a:xfrm>
            <a:prstGeom prst="rect">
              <a:avLst/>
            </a:prstGeom>
            <a:blipFill rotWithShape="1">
              <a:blip r:embed="rId5"/>
              <a:stretch>
                <a:fillRect/>
              </a:stretch>
            </a:blipFill>
            <a:ln w="6350">
              <a:noFill/>
            </a:ln>
            <a:effectLst/>
          </p:spPr>
          <p:txBody>
            <a:bodyPr/>
            <a:lstStyle/>
            <a:p>
              <a:pPr>
                <a:defRPr/>
              </a:pPr>
              <a:r>
                <a:rPr lang="zh-CN" altLang="en-US" sz="2800">
                  <a:noFill/>
                </a:rPr>
                <a:t> </a:t>
              </a:r>
            </a:p>
          </p:txBody>
        </p:sp>
        <p:sp>
          <p:nvSpPr>
            <p:cNvPr id="13" name="文本框 27"/>
            <p:cNvSpPr txBox="1"/>
            <p:nvPr/>
          </p:nvSpPr>
          <p:spPr>
            <a:xfrm>
              <a:off x="3645634" y="1348649"/>
              <a:ext cx="259098" cy="33474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altLang="zh-CN" sz="1050" b="1" kern="100" dirty="0" smtClean="0">
                  <a:solidFill>
                    <a:srgbClr val="FF0000"/>
                  </a:solidFill>
                  <a:ea typeface="宋体"/>
                  <a:cs typeface="Times New Roman"/>
                </a:rPr>
                <a:t>y</a:t>
              </a:r>
              <a:endParaRPr lang="zh-CN" sz="1050" b="1" kern="100" dirty="0">
                <a:solidFill>
                  <a:srgbClr val="FF0000"/>
                </a:solidFill>
                <a:cs typeface="Times New Roman"/>
              </a:endParaRPr>
            </a:p>
          </p:txBody>
        </p:sp>
        <p:sp>
          <p:nvSpPr>
            <p:cNvPr id="14" name="文本框 27"/>
            <p:cNvSpPr txBox="1"/>
            <p:nvPr/>
          </p:nvSpPr>
          <p:spPr>
            <a:xfrm>
              <a:off x="2209752" y="32290"/>
              <a:ext cx="256815" cy="334741"/>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sz="1050" dirty="0">
                  <a:latin typeface="宋体"/>
                  <a:cs typeface="Times New Roman"/>
                </a:rPr>
                <a:t>N</a:t>
              </a:r>
              <a:endParaRPr lang="zh-CN" sz="1200" dirty="0">
                <a:latin typeface="宋体"/>
                <a:cs typeface="宋体"/>
              </a:endParaRPr>
            </a:p>
          </p:txBody>
        </p:sp>
        <p:sp>
          <p:nvSpPr>
            <p:cNvPr id="15" name="文本框 27"/>
            <p:cNvSpPr txBox="1"/>
            <p:nvPr/>
          </p:nvSpPr>
          <p:spPr>
            <a:xfrm>
              <a:off x="2043107" y="269084"/>
              <a:ext cx="256815" cy="334741"/>
            </a:xfrm>
            <a:prstGeom prst="rect">
              <a:avLst/>
            </a:prstGeom>
            <a:solidFill>
              <a:schemeClr val="bg1"/>
            </a:solidFill>
            <a:ln w="6350">
              <a:solidFill>
                <a:schemeClr val="bg1"/>
              </a:solid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en-US" altLang="zh-CN" sz="1200" b="1" dirty="0" smtClean="0">
                  <a:solidFill>
                    <a:srgbClr val="FF0000"/>
                  </a:solidFill>
                  <a:latin typeface="宋体"/>
                  <a:cs typeface="宋体"/>
                </a:rPr>
                <a:t>x</a:t>
              </a:r>
              <a:endParaRPr lang="zh-CN" sz="1200" b="1" dirty="0">
                <a:solidFill>
                  <a:srgbClr val="FF0000"/>
                </a:solidFill>
                <a:latin typeface="宋体"/>
                <a:cs typeface="宋体"/>
              </a:endParaRPr>
            </a:p>
          </p:txBody>
        </p:sp>
        <p:cxnSp>
          <p:nvCxnSpPr>
            <p:cNvPr id="16" name="直接箭头连接符 15"/>
            <p:cNvCxnSpPr/>
            <p:nvPr/>
          </p:nvCxnSpPr>
          <p:spPr>
            <a:xfrm flipV="1">
              <a:off x="996443" y="1428298"/>
              <a:ext cx="2652615" cy="1722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2212035" y="252939"/>
              <a:ext cx="25111" cy="2237701"/>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1411912" y="505878"/>
              <a:ext cx="1772596" cy="1723214"/>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19" name="任意多边形 18"/>
            <p:cNvSpPr/>
            <p:nvPr/>
          </p:nvSpPr>
          <p:spPr>
            <a:xfrm>
              <a:off x="2209752" y="1241015"/>
              <a:ext cx="133544" cy="105481"/>
            </a:xfrm>
            <a:custGeom>
              <a:avLst/>
              <a:gdLst>
                <a:gd name="connsiteX0" fmla="*/ 0 w 342900"/>
                <a:gd name="connsiteY0" fmla="*/ 28273 h 183395"/>
                <a:gd name="connsiteX1" fmla="*/ 212271 w 342900"/>
                <a:gd name="connsiteY1" fmla="*/ 11945 h 183395"/>
                <a:gd name="connsiteX2" fmla="*/ 342900 w 342900"/>
                <a:gd name="connsiteY2" fmla="*/ 183395 h 183395"/>
              </a:gdLst>
              <a:ahLst/>
              <a:cxnLst>
                <a:cxn ang="0">
                  <a:pos x="connsiteX0" y="connsiteY0"/>
                </a:cxn>
                <a:cxn ang="0">
                  <a:pos x="connsiteX1" y="connsiteY1"/>
                </a:cxn>
                <a:cxn ang="0">
                  <a:pos x="connsiteX2" y="connsiteY2"/>
                </a:cxn>
              </a:cxnLst>
              <a:rect l="l" t="t" r="r" b="b"/>
              <a:pathLst>
                <a:path w="342900" h="183395">
                  <a:moveTo>
                    <a:pt x="0" y="28273"/>
                  </a:moveTo>
                  <a:cubicBezTo>
                    <a:pt x="77560" y="7182"/>
                    <a:pt x="155121" y="-13909"/>
                    <a:pt x="212271" y="11945"/>
                  </a:cubicBezTo>
                  <a:cubicBezTo>
                    <a:pt x="269421" y="37799"/>
                    <a:pt x="322489" y="133049"/>
                    <a:pt x="342900" y="183395"/>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defRPr/>
              </a:pPr>
              <a:endParaRPr lang="zh-CN" altLang="en-US"/>
            </a:p>
          </p:txBody>
        </p:sp>
        <p:cxnSp>
          <p:nvCxnSpPr>
            <p:cNvPr id="20" name="直接箭头连接符 19"/>
            <p:cNvCxnSpPr/>
            <p:nvPr/>
          </p:nvCxnSpPr>
          <p:spPr>
            <a:xfrm>
              <a:off x="1175643" y="603825"/>
              <a:ext cx="2278236" cy="1788870"/>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21" name="文本框 26"/>
            <p:cNvSpPr txBox="1"/>
            <p:nvPr/>
          </p:nvSpPr>
          <p:spPr>
            <a:xfrm>
              <a:off x="3179943" y="2388389"/>
              <a:ext cx="989594" cy="327206"/>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zh-CN" sz="1600" dirty="0">
                  <a:latin typeface="宋体"/>
                  <a:cs typeface="Times New Roman"/>
                </a:rPr>
                <a:t>条带扫描</a:t>
              </a:r>
              <a:r>
                <a:rPr lang="zh-CN" sz="1600" dirty="0" smtClean="0">
                  <a:latin typeface="宋体"/>
                  <a:cs typeface="Times New Roman"/>
                </a:rPr>
                <a:t>方向</a:t>
              </a:r>
              <a:endParaRPr lang="zh-CN" sz="2000" dirty="0">
                <a:latin typeface="宋体"/>
                <a:cs typeface="宋体"/>
              </a:endParaRPr>
            </a:p>
          </p:txBody>
        </p:sp>
        <p:cxnSp>
          <p:nvCxnSpPr>
            <p:cNvPr id="22" name="直接连接符 21"/>
            <p:cNvCxnSpPr>
              <a:endCxn id="10" idx="1"/>
            </p:cNvCxnSpPr>
            <p:nvPr/>
          </p:nvCxnSpPr>
          <p:spPr>
            <a:xfrm flipH="1">
              <a:off x="2751917" y="1444442"/>
              <a:ext cx="0" cy="40362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237145" y="1860985"/>
              <a:ext cx="514771"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6" idx="3"/>
            </p:cNvCxnSpPr>
            <p:nvPr/>
          </p:nvCxnSpPr>
          <p:spPr>
            <a:xfrm flipV="1">
              <a:off x="1486104" y="1681236"/>
              <a:ext cx="1053513" cy="240023"/>
            </a:xfrm>
            <a:prstGeom prst="straightConnector1">
              <a:avLst/>
            </a:prstGeom>
            <a:ln>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flipV="1">
              <a:off x="922252" y="906275"/>
              <a:ext cx="1314894" cy="538168"/>
            </a:xfrm>
            <a:prstGeom prst="straightConnector1">
              <a:avLst/>
            </a:prstGeom>
            <a:ln>
              <a:prstDash val="lgDashDotDot"/>
              <a:tailEnd type="arrow"/>
            </a:ln>
          </p:spPr>
          <p:style>
            <a:lnRef idx="1">
              <a:schemeClr val="accent1"/>
            </a:lnRef>
            <a:fillRef idx="0">
              <a:schemeClr val="accent1"/>
            </a:fillRef>
            <a:effectRef idx="0">
              <a:schemeClr val="accent1"/>
            </a:effectRef>
            <a:fontRef idx="minor">
              <a:schemeClr val="tx1"/>
            </a:fontRef>
          </p:style>
        </p:cxnSp>
        <p:sp>
          <p:nvSpPr>
            <p:cNvPr id="26" name="圆角矩形 25"/>
            <p:cNvSpPr/>
            <p:nvPr/>
          </p:nvSpPr>
          <p:spPr>
            <a:xfrm>
              <a:off x="155231" y="431611"/>
              <a:ext cx="767021" cy="768504"/>
            </a:xfrm>
            <a:prstGeom prst="roundRect">
              <a:avLst/>
            </a:prstGeom>
            <a:ln/>
          </p:spPr>
          <p:style>
            <a:lnRef idx="2">
              <a:schemeClr val="accent5"/>
            </a:lnRef>
            <a:fillRef idx="1">
              <a:schemeClr val="lt1"/>
            </a:fillRef>
            <a:effectRef idx="0">
              <a:schemeClr val="accent5"/>
            </a:effectRef>
            <a:fontRef idx="minor">
              <a:schemeClr val="dk1"/>
            </a:fontRef>
          </p:style>
          <p:txBody>
            <a:bodyPr anchor="ctr"/>
            <a:lstStyle/>
            <a:p>
              <a:pPr>
                <a:defRPr/>
              </a:pPr>
              <a:endParaRPr lang="zh-CN" altLang="en-US"/>
            </a:p>
          </p:txBody>
        </p:sp>
        <p:sp>
          <p:nvSpPr>
            <p:cNvPr id="27" name="文本框 27"/>
            <p:cNvSpPr txBox="1">
              <a:spLocks noRot="1" noChangeAspect="1" noMove="1" noResize="1" noEditPoints="1" noAdjustHandles="1" noChangeArrowheads="1" noChangeShapeType="1" noTextEdit="1"/>
            </p:cNvSpPr>
            <p:nvPr/>
          </p:nvSpPr>
          <p:spPr>
            <a:xfrm>
              <a:off x="199299" y="504660"/>
              <a:ext cx="723265" cy="646256"/>
            </a:xfrm>
            <a:prstGeom prst="rect">
              <a:avLst/>
            </a:prstGeom>
            <a:blipFill rotWithShape="1">
              <a:blip r:embed="rId6"/>
              <a:stretch>
                <a:fillRect/>
              </a:stretch>
            </a:blipFill>
            <a:ln w="6350">
              <a:noFill/>
            </a:ln>
            <a:effectLst/>
          </p:spPr>
          <p:txBody>
            <a:bodyPr/>
            <a:lstStyle/>
            <a:p>
              <a:pPr>
                <a:defRPr/>
              </a:pPr>
              <a:r>
                <a:rPr lang="zh-CN" altLang="en-US" sz="2800">
                  <a:noFill/>
                </a:rPr>
                <a:t> </a:t>
              </a:r>
            </a:p>
          </p:txBody>
        </p:sp>
      </p:grpSp>
      <p:sp>
        <p:nvSpPr>
          <p:cNvPr id="4813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1D99783-0076-4E99-9AB4-4187B8E65973}" type="slidenum">
              <a:rPr lang="en-US" altLang="zh-CN">
                <a:solidFill>
                  <a:srgbClr val="000000"/>
                </a:solidFill>
              </a:rPr>
              <a:pPr eaLnBrk="1" hangingPunct="1"/>
              <a:t>43</a:t>
            </a:fld>
            <a:endParaRPr lang="en-US" altLang="zh-CN">
              <a:solidFill>
                <a:srgbClr val="000000"/>
              </a:solidFill>
            </a:endParaRPr>
          </a:p>
        </p:txBody>
      </p:sp>
      <p:sp>
        <p:nvSpPr>
          <p:cNvPr id="30" name="文本框 26"/>
          <p:cNvSpPr txBox="1"/>
          <p:nvPr/>
        </p:nvSpPr>
        <p:spPr bwMode="auto">
          <a:xfrm>
            <a:off x="5380038" y="3652838"/>
            <a:ext cx="1374775" cy="482600"/>
          </a:xfrm>
          <a:prstGeom prst="rect">
            <a:avLst/>
          </a:prstGeom>
          <a:solidFill>
            <a:schemeClr val="lt1"/>
          </a:solid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gn="just">
              <a:spcAft>
                <a:spcPts val="0"/>
              </a:spcAft>
              <a:defRPr/>
            </a:pPr>
            <a:r>
              <a:rPr lang="zh-CN" altLang="en-US" sz="1600" dirty="0">
                <a:latin typeface="宋体"/>
                <a:cs typeface="宋体"/>
              </a:rPr>
              <a:t>被测点在水面</a:t>
            </a:r>
            <a:endParaRPr lang="en-US" altLang="zh-CN" sz="1600" dirty="0">
              <a:latin typeface="宋体"/>
              <a:cs typeface="宋体"/>
            </a:endParaRPr>
          </a:p>
          <a:p>
            <a:pPr algn="just">
              <a:spcAft>
                <a:spcPts val="0"/>
              </a:spcAft>
              <a:defRPr/>
            </a:pPr>
            <a:r>
              <a:rPr lang="zh-CN" altLang="en-US" sz="1600" dirty="0">
                <a:latin typeface="宋体"/>
                <a:cs typeface="宋体"/>
              </a:rPr>
              <a:t>上的投影点</a:t>
            </a:r>
            <a:endParaRPr lang="zh-CN" sz="1600" dirty="0">
              <a:latin typeface="宋体"/>
              <a:cs typeface="宋体"/>
            </a:endParaRPr>
          </a:p>
        </p:txBody>
      </p:sp>
      <p:pic>
        <p:nvPicPr>
          <p:cNvPr id="32" name="图片 2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56400" y="-161925"/>
            <a:ext cx="2046288" cy="184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1" name="对象 4"/>
          <p:cNvGraphicFramePr>
            <a:graphicFrameLocks noChangeAspect="1"/>
          </p:cNvGraphicFramePr>
          <p:nvPr/>
        </p:nvGraphicFramePr>
        <p:xfrm>
          <a:off x="6756400" y="1743075"/>
          <a:ext cx="2262188" cy="1746250"/>
        </p:xfrm>
        <a:graphic>
          <a:graphicData uri="http://schemas.openxmlformats.org/presentationml/2006/ole">
            <mc:AlternateContent xmlns:mc="http://schemas.openxmlformats.org/markup-compatibility/2006">
              <mc:Choice xmlns:v="urn:schemas-microsoft-com:vml" Requires="v">
                <p:oleObj spid="_x0000_s48204" name="Equation" r:id="rId8" imgW="1384300" imgH="1066800" progId="Equation.DSMT4">
                  <p:embed/>
                </p:oleObj>
              </mc:Choice>
              <mc:Fallback>
                <p:oleObj name="Equation" r:id="rId8" imgW="1384300" imgH="1066800" progId="Equation.DSMT4">
                  <p:embed/>
                  <p:pic>
                    <p:nvPicPr>
                      <p:cNvPr id="0" name="对象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56400" y="1743075"/>
                        <a:ext cx="2262188"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 name="Line 7"/>
          <p:cNvSpPr>
            <a:spLocks noChangeShapeType="1"/>
          </p:cNvSpPr>
          <p:nvPr/>
        </p:nvSpPr>
        <p:spPr bwMode="auto">
          <a:xfrm flipH="1" flipV="1">
            <a:off x="4083050" y="3449638"/>
            <a:ext cx="685800" cy="547687"/>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7"/>
          <p:cNvSpPr>
            <a:spLocks noChangeShapeType="1"/>
          </p:cNvSpPr>
          <p:nvPr/>
        </p:nvSpPr>
        <p:spPr bwMode="auto">
          <a:xfrm flipH="1">
            <a:off x="6991350" y="188913"/>
            <a:ext cx="0" cy="1154112"/>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35" name="标题 1"/>
              <p:cNvSpPr txBox="1">
                <a:spLocks/>
              </p:cNvSpPr>
              <p:nvPr/>
            </p:nvSpPr>
            <p:spPr bwMode="auto">
              <a:xfrm>
                <a:off x="955040" y="5756402"/>
                <a:ext cx="7313612"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defRPr/>
                </a:pPr>
                <a14:m>
                  <m:oMath xmlns:m="http://schemas.openxmlformats.org/officeDocument/2006/math">
                    <m:r>
                      <a:rPr lang="en-US" altLang="zh-CN" sz="2800" b="0" i="1" smtClean="0">
                        <a:latin typeface="Cambria Math" panose="02040503050406030204" pitchFamily="18" charset="0"/>
                        <a:ea typeface="华文新魏" panose="02010800040101010101" pitchFamily="2" charset="-122"/>
                        <a:cs typeface="+mn-cs"/>
                      </a:rPr>
                      <m:t>𝑥</m:t>
                    </m:r>
                    <m:r>
                      <a:rPr lang="en-US" altLang="zh-CN" sz="2800" b="0" i="1" smtClean="0">
                        <a:latin typeface="Cambria Math" panose="02040503050406030204" pitchFamily="18" charset="0"/>
                        <a:ea typeface="华文新魏" panose="02010800040101010101" pitchFamily="2" charset="-122"/>
                        <a:cs typeface="+mn-cs"/>
                      </a:rPr>
                      <m:t>=</m:t>
                    </m:r>
                    <m:sSub>
                      <m:sSubPr>
                        <m:ctrlPr>
                          <a:rPr lang="en-US" altLang="zh-CN" sz="2800" b="0" i="1" smtClean="0">
                            <a:latin typeface="Cambria Math" panose="02040503050406030204" pitchFamily="18" charset="0"/>
                            <a:ea typeface="华文新魏" panose="02010800040101010101" pitchFamily="2" charset="-122"/>
                            <a:cs typeface="+mn-cs"/>
                          </a:rPr>
                        </m:ctrlPr>
                      </m:sSubPr>
                      <m:e>
                        <m:r>
                          <a:rPr lang="en-US" altLang="zh-CN" sz="2800" b="0" i="1" smtClean="0">
                            <a:latin typeface="Cambria Math" panose="02040503050406030204" pitchFamily="18" charset="0"/>
                            <a:ea typeface="华文新魏" panose="02010800040101010101" pitchFamily="2" charset="-122"/>
                            <a:cs typeface="+mn-cs"/>
                          </a:rPr>
                          <m:t>−</m:t>
                        </m:r>
                        <m:r>
                          <a:rPr lang="en-US" altLang="zh-CN" sz="2800" b="0" i="1" smtClean="0">
                            <a:latin typeface="Cambria Math" panose="02040503050406030204" pitchFamily="18" charset="0"/>
                            <a:ea typeface="华文新魏" panose="02010800040101010101" pitchFamily="2" charset="-122"/>
                            <a:cs typeface="+mn-cs"/>
                          </a:rPr>
                          <m:t>𝑦</m:t>
                        </m:r>
                      </m:e>
                      <m:sub>
                        <m:r>
                          <a:rPr lang="en-US" altLang="zh-CN" sz="2800" b="0" i="1" smtClean="0">
                            <a:latin typeface="Cambria Math" panose="02040503050406030204" pitchFamily="18" charset="0"/>
                            <a:ea typeface="华文新魏" panose="02010800040101010101" pitchFamily="2" charset="-122"/>
                            <a:cs typeface="+mn-cs"/>
                          </a:rPr>
                          <m:t>𝑖</m:t>
                        </m:r>
                      </m:sub>
                    </m:sSub>
                    <m:r>
                      <a:rPr lang="en-US" altLang="zh-CN" sz="2800" b="0" i="1" smtClean="0">
                        <a:latin typeface="Cambria Math" panose="02040503050406030204" pitchFamily="18" charset="0"/>
                        <a:ea typeface="Cambria Math" panose="02040503050406030204" pitchFamily="18" charset="0"/>
                        <a:cs typeface="+mn-cs"/>
                      </a:rPr>
                      <m:t>∙</m:t>
                    </m:r>
                    <m:r>
                      <a:rPr lang="en-US" altLang="zh-CN" sz="2800" b="0" i="1" smtClean="0">
                        <a:latin typeface="Cambria Math" panose="02040503050406030204" pitchFamily="18" charset="0"/>
                        <a:ea typeface="Cambria Math" panose="02040503050406030204" pitchFamily="18" charset="0"/>
                        <a:cs typeface="+mn-cs"/>
                      </a:rPr>
                      <m:t>𝑠𝑖𝑛</m:t>
                    </m:r>
                    <m:r>
                      <a:rPr lang="zh-CN" altLang="en-US" sz="2800" b="0" i="1" smtClean="0">
                        <a:latin typeface="Cambria Math" panose="02040503050406030204" pitchFamily="18" charset="0"/>
                        <a:ea typeface="Cambria Math" panose="02040503050406030204" pitchFamily="18" charset="0"/>
                        <a:cs typeface="+mn-cs"/>
                      </a:rPr>
                      <m:t>𝜑</m:t>
                    </m:r>
                    <m:r>
                      <a:rPr lang="en-US" altLang="zh-CN" sz="2800" b="0" i="1" smtClean="0">
                        <a:latin typeface="Cambria Math" panose="02040503050406030204" pitchFamily="18" charset="0"/>
                        <a:ea typeface="Cambria Math" panose="02040503050406030204" pitchFamily="18" charset="0"/>
                        <a:cs typeface="+mn-cs"/>
                      </a:rPr>
                      <m:t>+</m:t>
                    </m:r>
                    <m:sSub>
                      <m:sSubPr>
                        <m:ctrlPr>
                          <a:rPr lang="en-US" altLang="zh-CN" sz="2800" b="0" i="1" smtClean="0">
                            <a:latin typeface="Cambria Math" panose="02040503050406030204" pitchFamily="18" charset="0"/>
                            <a:ea typeface="Cambria Math" panose="02040503050406030204" pitchFamily="18" charset="0"/>
                            <a:cs typeface="+mn-cs"/>
                          </a:rPr>
                        </m:ctrlPr>
                      </m:sSubPr>
                      <m:e>
                        <m:r>
                          <a:rPr lang="en-US" altLang="zh-CN" sz="2800" i="1">
                            <a:latin typeface="Cambria Math" panose="02040503050406030204" pitchFamily="18" charset="0"/>
                            <a:ea typeface="Cambria Math" panose="02040503050406030204" pitchFamily="18" charset="0"/>
                            <a:cs typeface="+mn-cs"/>
                          </a:rPr>
                          <m:t>𝑥</m:t>
                        </m:r>
                      </m:e>
                      <m:sub>
                        <m:r>
                          <a:rPr lang="en-US" altLang="zh-CN" sz="2800" b="0" i="1" smtClean="0">
                            <a:latin typeface="Cambria Math" panose="02040503050406030204" pitchFamily="18" charset="0"/>
                            <a:ea typeface="Cambria Math" panose="02040503050406030204" pitchFamily="18" charset="0"/>
                            <a:cs typeface="+mn-cs"/>
                          </a:rPr>
                          <m:t>0</m:t>
                        </m:r>
                      </m:sub>
                    </m:sSub>
                    <m:r>
                      <a:rPr lang="en-US" altLang="zh-CN" sz="2800" b="0" i="1" smtClean="0">
                        <a:latin typeface="Cambria Math" panose="02040503050406030204" pitchFamily="18" charset="0"/>
                        <a:ea typeface="Cambria Math" panose="02040503050406030204" pitchFamily="18" charset="0"/>
                        <a:cs typeface="+mn-cs"/>
                      </a:rPr>
                      <m:t>=−</m:t>
                    </m:r>
                    <m:sSub>
                      <m:sSubPr>
                        <m:ctrlPr>
                          <a:rPr lang="en-US" altLang="zh-CN" sz="2800" i="1">
                            <a:latin typeface="Cambria Math" panose="02040503050406030204" pitchFamily="18" charset="0"/>
                            <a:ea typeface="华文新魏" panose="02010800040101010101" pitchFamily="2" charset="-122"/>
                          </a:rPr>
                        </m:ctrlPr>
                      </m:sSubPr>
                      <m:e>
                        <m:r>
                          <a:rPr lang="en-US" altLang="zh-CN" sz="2800" i="1">
                            <a:latin typeface="Cambria Math" panose="02040503050406030204" pitchFamily="18" charset="0"/>
                            <a:ea typeface="华文新魏" panose="02010800040101010101" pitchFamily="2" charset="-122"/>
                          </a:rPr>
                          <m:t>𝐿</m:t>
                        </m:r>
                      </m:e>
                      <m:sub>
                        <m:r>
                          <a:rPr lang="en-US" altLang="zh-CN" sz="2800" i="1">
                            <a:latin typeface="Cambria Math" panose="02040503050406030204" pitchFamily="18" charset="0"/>
                            <a:ea typeface="华文新魏" panose="02010800040101010101" pitchFamily="2" charset="-122"/>
                          </a:rPr>
                          <m:t>𝑖</m:t>
                        </m:r>
                      </m:sub>
                    </m:sSub>
                    <m:r>
                      <a:rPr lang="en-US" altLang="zh-CN" sz="2800" i="1">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sin</m:t>
                    </m:r>
                    <m:sSub>
                      <m:sSubPr>
                        <m:ctrlPr>
                          <a:rPr lang="el-GR" altLang="zh-CN" sz="2800" b="0" i="1" smtClean="0">
                            <a:latin typeface="Cambria Math" panose="02040503050406030204" pitchFamily="18" charset="0"/>
                            <a:ea typeface="Cambria Math" panose="02040503050406030204" pitchFamily="18" charset="0"/>
                          </a:rPr>
                        </m:ctrlPr>
                      </m:sSubPr>
                      <m:e>
                        <m:r>
                          <m:rPr>
                            <m:sty m:val="p"/>
                          </m:rPr>
                          <a:rPr lang="el-GR" altLang="zh-CN" sz="2800" i="1">
                            <a:latin typeface="Cambria Math" panose="02040503050406030204" pitchFamily="18" charset="0"/>
                            <a:ea typeface="Cambria Math" panose="02040503050406030204" pitchFamily="18" charset="0"/>
                          </a:rPr>
                          <m:t>θ</m:t>
                        </m:r>
                      </m:e>
                      <m:sub>
                        <m:r>
                          <a:rPr lang="en-US" altLang="zh-CN" sz="2800" b="0" i="1" smtClean="0">
                            <a:latin typeface="Cambria Math" panose="02040503050406030204" pitchFamily="18" charset="0"/>
                            <a:ea typeface="Cambria Math" panose="02040503050406030204" pitchFamily="18" charset="0"/>
                          </a:rPr>
                          <m:t>𝑖</m:t>
                        </m:r>
                      </m:sub>
                    </m:sSub>
                  </m:oMath>
                </a14:m>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𝑠𝑖𝑛</m:t>
                    </m:r>
                    <m:r>
                      <a:rPr lang="zh-CN" altLang="en-US" sz="2800" i="1">
                        <a:latin typeface="Cambria Math" panose="02040503050406030204" pitchFamily="18" charset="0"/>
                        <a:ea typeface="Cambria Math" panose="02040503050406030204" pitchFamily="18" charset="0"/>
                      </a:rPr>
                      <m:t>𝜑</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𝑥</m:t>
                        </m:r>
                      </m:e>
                      <m:sub>
                        <m:r>
                          <a:rPr lang="en-US" altLang="zh-CN" sz="2800" i="1">
                            <a:latin typeface="Cambria Math" panose="02040503050406030204" pitchFamily="18" charset="0"/>
                            <a:ea typeface="Cambria Math" panose="02040503050406030204" pitchFamily="18" charset="0"/>
                          </a:rPr>
                          <m:t>0</m:t>
                        </m:r>
                      </m:sub>
                    </m:sSub>
                  </m:oMath>
                </a14:m>
                <a:endParaRPr lang="en-US" altLang="zh-CN" sz="2800" dirty="0" smtClean="0">
                  <a:ea typeface="Cambria Math" panose="02040503050406030204" pitchFamily="18" charset="0"/>
                </a:endParaRPr>
              </a:p>
              <a:p>
                <a:pPr>
                  <a:defRPr/>
                </a:pPr>
                <a14:m>
                  <m:oMath xmlns:m="http://schemas.openxmlformats.org/officeDocument/2006/math">
                    <m:r>
                      <a:rPr lang="en-US" altLang="zh-CN" sz="2800" b="0" i="1" smtClean="0">
                        <a:latin typeface="Cambria Math" panose="02040503050406030204" pitchFamily="18" charset="0"/>
                        <a:ea typeface="华文新魏" panose="02010800040101010101" pitchFamily="2" charset="-122"/>
                      </a:rPr>
                      <m:t>𝑦</m:t>
                    </m:r>
                    <m:r>
                      <a:rPr lang="en-US" altLang="zh-CN" sz="2800" i="1">
                        <a:latin typeface="Cambria Math" panose="02040503050406030204" pitchFamily="18" charset="0"/>
                        <a:ea typeface="华文新魏" panose="02010800040101010101" pitchFamily="2" charset="-122"/>
                      </a:rPr>
                      <m:t>=</m:t>
                    </m:r>
                    <m:sSub>
                      <m:sSubPr>
                        <m:ctrlPr>
                          <a:rPr lang="en-US" altLang="zh-CN" sz="2800" i="1">
                            <a:latin typeface="Cambria Math" panose="02040503050406030204" pitchFamily="18" charset="0"/>
                            <a:ea typeface="华文新魏" panose="02010800040101010101" pitchFamily="2" charset="-122"/>
                          </a:rPr>
                        </m:ctrlPr>
                      </m:sSubPr>
                      <m:e>
                        <m:r>
                          <a:rPr lang="en-US" altLang="zh-CN" sz="2800" i="1">
                            <a:latin typeface="Cambria Math" panose="02040503050406030204" pitchFamily="18" charset="0"/>
                            <a:ea typeface="华文新魏" panose="02010800040101010101" pitchFamily="2" charset="-122"/>
                          </a:rPr>
                          <m:t>𝑦</m:t>
                        </m:r>
                      </m:e>
                      <m:sub>
                        <m:r>
                          <a:rPr lang="en-US" altLang="zh-CN" sz="2800" i="1">
                            <a:latin typeface="Cambria Math" panose="02040503050406030204" pitchFamily="18" charset="0"/>
                            <a:ea typeface="华文新魏" panose="02010800040101010101" pitchFamily="2" charset="-122"/>
                          </a:rPr>
                          <m:t>𝑖</m:t>
                        </m:r>
                      </m:sub>
                    </m:sSub>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𝑐𝑜𝑠</m:t>
                    </m:r>
                    <m:r>
                      <a:rPr lang="zh-CN" altLang="en-US" sz="2800" i="1">
                        <a:latin typeface="Cambria Math" panose="02040503050406030204" pitchFamily="18" charset="0"/>
                        <a:ea typeface="Cambria Math" panose="02040503050406030204" pitchFamily="18" charset="0"/>
                      </a:rPr>
                      <m:t>𝜑</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0</m:t>
                        </m:r>
                      </m:sub>
                    </m:sSub>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华文新魏" panose="02010800040101010101" pitchFamily="2" charset="-122"/>
                          </a:rPr>
                        </m:ctrlPr>
                      </m:sSubPr>
                      <m:e>
                        <m:r>
                          <a:rPr lang="en-US" altLang="zh-CN" sz="2800" i="1">
                            <a:latin typeface="Cambria Math" panose="02040503050406030204" pitchFamily="18" charset="0"/>
                            <a:ea typeface="华文新魏" panose="02010800040101010101" pitchFamily="2" charset="-122"/>
                          </a:rPr>
                          <m:t>𝐿</m:t>
                        </m:r>
                      </m:e>
                      <m:sub>
                        <m:r>
                          <a:rPr lang="en-US" altLang="zh-CN" sz="2800" i="1">
                            <a:latin typeface="Cambria Math" panose="02040503050406030204" pitchFamily="18" charset="0"/>
                            <a:ea typeface="华文新魏" panose="02010800040101010101" pitchFamily="2" charset="-122"/>
                          </a:rPr>
                          <m:t>𝑖</m:t>
                        </m:r>
                      </m:sub>
                    </m:sSub>
                    <m:r>
                      <a:rPr lang="en-US" altLang="zh-CN" sz="2800" i="1">
                        <a:latin typeface="Cambria Math" panose="02040503050406030204" pitchFamily="18" charset="0"/>
                        <a:ea typeface="Cambria Math" panose="02040503050406030204" pitchFamily="18" charset="0"/>
                      </a:rPr>
                      <m:t>∙</m:t>
                    </m:r>
                    <m:r>
                      <m:rPr>
                        <m:sty m:val="p"/>
                      </m:rPr>
                      <a:rPr lang="en-US" altLang="zh-CN" sz="2800">
                        <a:latin typeface="Cambria Math" panose="02040503050406030204" pitchFamily="18" charset="0"/>
                        <a:ea typeface="Cambria Math" panose="02040503050406030204" pitchFamily="18" charset="0"/>
                      </a:rPr>
                      <m:t>sin</m:t>
                    </m:r>
                    <m:sSub>
                      <m:sSubPr>
                        <m:ctrlPr>
                          <a:rPr lang="el-GR" altLang="zh-CN" sz="2800" i="1">
                            <a:latin typeface="Cambria Math" panose="02040503050406030204" pitchFamily="18" charset="0"/>
                            <a:ea typeface="Cambria Math" panose="02040503050406030204" pitchFamily="18" charset="0"/>
                          </a:rPr>
                        </m:ctrlPr>
                      </m:sSubPr>
                      <m:e>
                        <m:r>
                          <m:rPr>
                            <m:sty m:val="p"/>
                          </m:rPr>
                          <a:rPr lang="el-GR" altLang="zh-CN" sz="2800" i="1">
                            <a:latin typeface="Cambria Math" panose="02040503050406030204" pitchFamily="18" charset="0"/>
                            <a:ea typeface="Cambria Math" panose="02040503050406030204" pitchFamily="18" charset="0"/>
                          </a:rPr>
                          <m:t>θ</m:t>
                        </m:r>
                      </m:e>
                      <m:sub>
                        <m:r>
                          <a:rPr lang="en-US" altLang="zh-CN" sz="2800" i="1">
                            <a:latin typeface="Cambria Math" panose="02040503050406030204" pitchFamily="18" charset="0"/>
                            <a:ea typeface="Cambria Math" panose="02040503050406030204" pitchFamily="18" charset="0"/>
                          </a:rPr>
                          <m:t>𝑖</m:t>
                        </m:r>
                      </m:sub>
                    </m:sSub>
                  </m:oMath>
                </a14:m>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𝑐𝑜𝑠</m:t>
                    </m:r>
                    <m:r>
                      <a:rPr lang="zh-CN" altLang="en-US" sz="2800" i="1">
                        <a:latin typeface="Cambria Math" panose="02040503050406030204" pitchFamily="18" charset="0"/>
                        <a:ea typeface="Cambria Math" panose="02040503050406030204" pitchFamily="18" charset="0"/>
                      </a:rPr>
                      <m:t>𝜑</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0</m:t>
                        </m:r>
                      </m:sub>
                    </m:sSub>
                  </m:oMath>
                </a14:m>
                <a:endParaRPr lang="en-US" altLang="zh-CN" sz="2800" dirty="0" smtClean="0">
                  <a:ea typeface="Cambria Math" panose="02040503050406030204" pitchFamily="18" charset="0"/>
                </a:endParaRPr>
              </a:p>
              <a:p>
                <a:pPr>
                  <a:defRPr/>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ea typeface="华文新魏" panose="02010800040101010101" pitchFamily="2" charset="-122"/>
                            </a:rPr>
                          </m:ctrlPr>
                        </m:sSubPr>
                        <m:e>
                          <m:r>
                            <a:rPr lang="en-US" altLang="zh-CN" sz="2800" b="0" i="1" smtClean="0">
                              <a:latin typeface="Cambria Math" panose="02040503050406030204" pitchFamily="18" charset="0"/>
                              <a:ea typeface="华文新魏" panose="02010800040101010101" pitchFamily="2" charset="-122"/>
                            </a:rPr>
                            <m:t>𝐻</m:t>
                          </m:r>
                        </m:e>
                        <m:sub>
                          <m:r>
                            <a:rPr lang="en-US" altLang="zh-CN" sz="2800" i="1">
                              <a:latin typeface="Cambria Math" panose="02040503050406030204" pitchFamily="18" charset="0"/>
                              <a:ea typeface="华文新魏" panose="02010800040101010101" pitchFamily="2" charset="-122"/>
                            </a:rPr>
                            <m:t>𝑖</m:t>
                          </m:r>
                        </m:sub>
                      </m:sSub>
                      <m:r>
                        <a:rPr lang="en-US" altLang="zh-CN" sz="2800" i="1">
                          <a:latin typeface="Cambria Math" panose="02040503050406030204" pitchFamily="18" charset="0"/>
                          <a:ea typeface="华文新魏" panose="02010800040101010101" pitchFamily="2" charset="-122"/>
                        </a:rPr>
                        <m:t>=</m:t>
                      </m:r>
                      <m:sSub>
                        <m:sSubPr>
                          <m:ctrlPr>
                            <a:rPr lang="en-US" altLang="zh-CN" sz="2800" i="1">
                              <a:latin typeface="Cambria Math" panose="02040503050406030204" pitchFamily="18" charset="0"/>
                              <a:ea typeface="华文新魏" panose="02010800040101010101" pitchFamily="2" charset="-122"/>
                            </a:rPr>
                          </m:ctrlPr>
                        </m:sSubPr>
                        <m:e>
                          <m:r>
                            <a:rPr lang="en-US" altLang="zh-CN" sz="2800" b="0" i="1" smtClean="0">
                              <a:latin typeface="Cambria Math" panose="02040503050406030204" pitchFamily="18" charset="0"/>
                              <a:ea typeface="华文新魏" panose="02010800040101010101" pitchFamily="2" charset="-122"/>
                            </a:rPr>
                            <m:t>𝐿</m:t>
                          </m:r>
                        </m:e>
                        <m:sub>
                          <m:r>
                            <a:rPr lang="en-US" altLang="zh-CN" sz="2800" i="1">
                              <a:latin typeface="Cambria Math" panose="02040503050406030204" pitchFamily="18" charset="0"/>
                              <a:ea typeface="华文新魏" panose="02010800040101010101" pitchFamily="2" charset="-122"/>
                            </a:rPr>
                            <m:t>𝑖</m:t>
                          </m:r>
                        </m:sub>
                      </m:sSub>
                      <m:r>
                        <a:rPr lang="en-US" altLang="zh-CN" sz="2800" i="1">
                          <a:latin typeface="Cambria Math" panose="02040503050406030204" pitchFamily="18" charset="0"/>
                          <a:ea typeface="Cambria Math" panose="02040503050406030204" pitchFamily="18" charset="0"/>
                        </a:rPr>
                        <m:t>∙</m:t>
                      </m:r>
                      <m:r>
                        <m:rPr>
                          <m:sty m:val="p"/>
                        </m:rPr>
                        <a:rPr lang="en-US" altLang="zh-CN" sz="2800" b="0" i="0" smtClean="0">
                          <a:latin typeface="Cambria Math" panose="02040503050406030204" pitchFamily="18" charset="0"/>
                          <a:ea typeface="Cambria Math" panose="02040503050406030204" pitchFamily="18" charset="0"/>
                        </a:rPr>
                        <m:t>cos</m:t>
                      </m:r>
                      <m:sSub>
                        <m:sSubPr>
                          <m:ctrlPr>
                            <a:rPr lang="el-GR" altLang="zh-CN" sz="2800" i="1">
                              <a:latin typeface="Cambria Math" panose="02040503050406030204" pitchFamily="18" charset="0"/>
                              <a:ea typeface="Cambria Math" panose="02040503050406030204" pitchFamily="18" charset="0"/>
                            </a:rPr>
                          </m:ctrlPr>
                        </m:sSubPr>
                        <m:e>
                          <m:r>
                            <m:rPr>
                              <m:sty m:val="p"/>
                            </m:rPr>
                            <a:rPr lang="el-GR" altLang="zh-CN" sz="2800" i="1">
                              <a:latin typeface="Cambria Math" panose="02040503050406030204" pitchFamily="18" charset="0"/>
                              <a:ea typeface="Cambria Math" panose="02040503050406030204" pitchFamily="18" charset="0"/>
                            </a:rPr>
                            <m:t>θ</m:t>
                          </m:r>
                        </m:e>
                        <m:sub>
                          <m:r>
                            <a:rPr lang="en-US" altLang="zh-CN" sz="2800" i="1">
                              <a:latin typeface="Cambria Math" panose="02040503050406030204" pitchFamily="18" charset="0"/>
                              <a:ea typeface="Cambria Math" panose="02040503050406030204" pitchFamily="18" charset="0"/>
                            </a:rPr>
                            <m:t>𝑖</m:t>
                          </m:r>
                        </m:sub>
                      </m:sSub>
                    </m:oMath>
                  </m:oMathPara>
                </a14:m>
                <a:endParaRPr lang="en-US" altLang="zh-CN" sz="2800" dirty="0" smtClean="0">
                  <a:ea typeface="华文新魏" panose="02010800040101010101" pitchFamily="2" charset="-122"/>
                  <a:cs typeface="+mn-cs"/>
                </a:endParaRPr>
              </a:p>
            </p:txBody>
          </p:sp>
        </mc:Choice>
        <mc:Fallback xmlns="">
          <p:sp>
            <p:nvSpPr>
              <p:cNvPr id="35" name="标题 1"/>
              <p:cNvSpPr txBox="1">
                <a:spLocks noRot="1" noChangeAspect="1" noMove="1" noResize="1" noEditPoints="1" noAdjustHandles="1" noChangeArrowheads="1" noChangeShapeType="1" noTextEdit="1"/>
              </p:cNvSpPr>
              <p:nvPr/>
            </p:nvSpPr>
            <p:spPr bwMode="auto">
              <a:xfrm>
                <a:off x="955040" y="5756402"/>
                <a:ext cx="7313612" cy="576263"/>
              </a:xfrm>
              <a:prstGeom prst="rect">
                <a:avLst/>
              </a:prstGeom>
              <a:blipFill>
                <a:blip r:embed="rId10"/>
                <a:stretch>
                  <a:fillRect t="-45263" b="-578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500" fill="hold"/>
                                        <p:tgtEl>
                                          <p:spTgt spid="32"/>
                                        </p:tgtEl>
                                        <p:attrNameLst>
                                          <p:attrName>ppt_x</p:attrName>
                                        </p:attrNameLst>
                                      </p:cBhvr>
                                      <p:tavLst>
                                        <p:tav tm="0">
                                          <p:val>
                                            <p:strVal val="#ppt_x"/>
                                          </p:val>
                                        </p:tav>
                                        <p:tav tm="100000">
                                          <p:val>
                                            <p:strVal val="#ppt_x"/>
                                          </p:val>
                                        </p:tav>
                                      </p:tavLst>
                                    </p:anim>
                                    <p:anim calcmode="lin" valueType="num">
                                      <p:cBhvr additive="base">
                                        <p:cTn id="1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circle(in)">
                                      <p:cBhvr>
                                        <p:cTn id="22"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930275" y="260350"/>
            <a:ext cx="7313613" cy="576263"/>
          </a:xfrm>
        </p:spPr>
        <p:txBody>
          <a:bodyPr/>
          <a:lstStyle/>
          <a:p>
            <a:r>
              <a:rPr lang="zh-CN" altLang="en-US" sz="3200" dirty="0" smtClean="0">
                <a:ea typeface="华文新魏" panose="02010800040101010101" pitchFamily="2" charset="-122"/>
              </a:rPr>
              <a:t>（五）条带数据拼接</a:t>
            </a:r>
          </a:p>
        </p:txBody>
      </p:sp>
      <p:sp>
        <p:nvSpPr>
          <p:cNvPr id="49155" name="Rectangle 4"/>
          <p:cNvSpPr>
            <a:spLocks noChangeArrowheads="1"/>
          </p:cNvSpPr>
          <p:nvPr/>
        </p:nvSpPr>
        <p:spPr bwMode="auto">
          <a:xfrm>
            <a:off x="900113" y="981075"/>
            <a:ext cx="806450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nSpc>
                <a:spcPct val="150000"/>
              </a:lnSpc>
              <a:spcBef>
                <a:spcPct val="50000"/>
              </a:spcBef>
              <a:buFont typeface="Wingdings 2" panose="05020102010507070707" pitchFamily="18" charset="2"/>
              <a:buNone/>
            </a:pPr>
            <a:r>
              <a:rPr lang="zh-CN" altLang="en-US" sz="2400" b="1" dirty="0">
                <a:solidFill>
                  <a:schemeClr val="tx2"/>
                </a:solidFill>
                <a:latin typeface="华文细黑" panose="02010600040101010101" pitchFamily="2" charset="-122"/>
                <a:ea typeface="华文细黑" panose="02010600040101010101" pitchFamily="2" charset="-122"/>
              </a:rPr>
              <a:t>        </a:t>
            </a:r>
            <a:r>
              <a:rPr lang="zh-CN" altLang="en-US" sz="2400" dirty="0">
                <a:solidFill>
                  <a:schemeClr val="tx2"/>
                </a:solidFill>
                <a:latin typeface="华文细黑" panose="02010600040101010101" pitchFamily="2" charset="-122"/>
                <a:ea typeface="华文细黑" panose="02010600040101010101" pitchFamily="2" charset="-122"/>
              </a:rPr>
              <a:t>选择所需的地理坐标系统，将测区各个条带的水深数据和定位测量信息按照先后顺序及位置关系，形成测区完整的离散水深数据集文件。</a:t>
            </a:r>
            <a:endParaRPr lang="en-US" altLang="zh-CN" sz="2400" dirty="0">
              <a:solidFill>
                <a:schemeClr val="tx2"/>
              </a:solidFill>
              <a:latin typeface="华文细黑" panose="02010600040101010101" pitchFamily="2" charset="-122"/>
              <a:ea typeface="华文细黑" panose="02010600040101010101" pitchFamily="2" charset="-122"/>
            </a:endParaRPr>
          </a:p>
        </p:txBody>
      </p:sp>
      <p:pic>
        <p:nvPicPr>
          <p:cNvPr id="49156" name="图片 1"/>
          <p:cNvPicPr>
            <a:picLocks noChangeAspect="1"/>
          </p:cNvPicPr>
          <p:nvPr/>
        </p:nvPicPr>
        <p:blipFill>
          <a:blip r:embed="rId2">
            <a:extLst>
              <a:ext uri="{28A0092B-C50C-407E-A947-70E740481C1C}">
                <a14:useLocalDpi xmlns:a14="http://schemas.microsoft.com/office/drawing/2010/main" val="0"/>
              </a:ext>
            </a:extLst>
          </a:blip>
          <a:srcRect l="4543" t="4459" b="4707"/>
          <a:stretch>
            <a:fillRect/>
          </a:stretch>
        </p:blipFill>
        <p:spPr bwMode="auto">
          <a:xfrm>
            <a:off x="2051050" y="2814638"/>
            <a:ext cx="5502275"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C3DCF06-8F93-48A2-A8F8-A3B37927E385}" type="slidenum">
              <a:rPr lang="en-US" altLang="zh-CN">
                <a:solidFill>
                  <a:srgbClr val="000000"/>
                </a:solidFill>
              </a:rPr>
              <a:pPr eaLnBrk="1" hangingPunct="1"/>
              <a:t>44</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04975"/>
            <a:ext cx="7543800" cy="3922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179" name="Line 5"/>
          <p:cNvSpPr>
            <a:spLocks noChangeShapeType="1"/>
          </p:cNvSpPr>
          <p:nvPr/>
        </p:nvSpPr>
        <p:spPr bwMode="auto">
          <a:xfrm>
            <a:off x="5181600" y="4495800"/>
            <a:ext cx="0" cy="175260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0" name="Line 6"/>
          <p:cNvSpPr>
            <a:spLocks noChangeShapeType="1"/>
          </p:cNvSpPr>
          <p:nvPr/>
        </p:nvSpPr>
        <p:spPr bwMode="auto">
          <a:xfrm>
            <a:off x="8077200" y="4495800"/>
            <a:ext cx="0" cy="175260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1" name="Line 7"/>
          <p:cNvSpPr>
            <a:spLocks noChangeShapeType="1"/>
          </p:cNvSpPr>
          <p:nvPr/>
        </p:nvSpPr>
        <p:spPr bwMode="auto">
          <a:xfrm>
            <a:off x="5181600" y="5791200"/>
            <a:ext cx="2895600" cy="0"/>
          </a:xfrm>
          <a:prstGeom prst="line">
            <a:avLst/>
          </a:prstGeom>
          <a:noFill/>
          <a:ln w="28575">
            <a:solidFill>
              <a:srgbClr val="CC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DEB17CD-0C2D-4A49-A782-E9AE77493E29}" type="slidenum">
              <a:rPr lang="en-US" altLang="zh-CN">
                <a:solidFill>
                  <a:srgbClr val="000000"/>
                </a:solidFill>
              </a:rPr>
              <a:pPr eaLnBrk="1" hangingPunct="1"/>
              <a:t>45</a:t>
            </a:fld>
            <a:endParaRPr lang="en-US" altLang="zh-CN">
              <a:solidFill>
                <a:srgbClr val="000000"/>
              </a:solidFill>
            </a:endParaRPr>
          </a:p>
        </p:txBody>
      </p:sp>
      <p:sp>
        <p:nvSpPr>
          <p:cNvPr id="50183" name="Rectangle 2"/>
          <p:cNvSpPr>
            <a:spLocks noGrp="1" noChangeArrowheads="1"/>
          </p:cNvSpPr>
          <p:nvPr>
            <p:ph type="title"/>
          </p:nvPr>
        </p:nvSpPr>
        <p:spPr>
          <a:xfrm>
            <a:off x="876300" y="239713"/>
            <a:ext cx="7772400" cy="711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200" dirty="0" smtClean="0">
                <a:ea typeface="华文新魏" panose="02010800040101010101" pitchFamily="2" charset="-122"/>
              </a:rPr>
              <a:t>单波束与多波束比较</a:t>
            </a:r>
          </a:p>
        </p:txBody>
      </p:sp>
    </p:spTree>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32048" y="260648"/>
            <a:ext cx="7772400" cy="4730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200" dirty="0" smtClean="0">
                <a:ea typeface="华文新魏" panose="02010800040101010101" pitchFamily="2" charset="-122"/>
              </a:rPr>
              <a:t>单波束与多波束</a:t>
            </a:r>
          </a:p>
        </p:txBody>
      </p:sp>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0" y="1030288"/>
            <a:ext cx="437197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64C9C5F-8704-452C-B3FD-C8B77FC35B2C}" type="slidenum">
              <a:rPr lang="en-US" altLang="zh-CN">
                <a:solidFill>
                  <a:srgbClr val="000000"/>
                </a:solidFill>
              </a:rPr>
              <a:pPr eaLnBrk="1" hangingPunct="1"/>
              <a:t>46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7388" y="26064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200" dirty="0" smtClean="0">
                <a:ea typeface="华文新魏" panose="02010800040101010101" pitchFamily="2" charset="-122"/>
              </a:rPr>
              <a:t>（</a:t>
            </a:r>
            <a:r>
              <a:rPr lang="zh-CN" altLang="en-US" sz="3200" dirty="0">
                <a:ea typeface="华文新魏" panose="02010800040101010101" pitchFamily="2" charset="-122"/>
              </a:rPr>
              <a:t>六）多波束测深特点</a:t>
            </a:r>
          </a:p>
        </p:txBody>
      </p:sp>
      <p:sp>
        <p:nvSpPr>
          <p:cNvPr id="52227" name="Rectangle 3"/>
          <p:cNvSpPr>
            <a:spLocks noChangeArrowheads="1"/>
          </p:cNvSpPr>
          <p:nvPr/>
        </p:nvSpPr>
        <p:spPr bwMode="auto">
          <a:xfrm>
            <a:off x="1186142" y="1340768"/>
            <a:ext cx="7634329"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buSzPct val="200000"/>
              <a:buFont typeface="Webdings" panose="05030102010509060703" pitchFamily="18" charset="2"/>
              <a:buChar char="ô"/>
            </a:pPr>
            <a:r>
              <a:rPr lang="zh-CN" altLang="en-US" sz="2800" b="1" dirty="0" smtClean="0">
                <a:solidFill>
                  <a:schemeClr val="tx2"/>
                </a:solidFill>
                <a:latin typeface="华文细黑" panose="02010600040101010101" pitchFamily="2" charset="-122"/>
                <a:ea typeface="华文细黑" panose="02010600040101010101" pitchFamily="2" charset="-122"/>
              </a:rPr>
              <a:t>将传统的测深技术从点、线扩展到面，测量范围大、速度快、精度和效率高；</a:t>
            </a:r>
            <a:endParaRPr lang="en-US" altLang="zh-CN" sz="2800" b="1" dirty="0" smtClean="0">
              <a:solidFill>
                <a:schemeClr val="tx2"/>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r>
              <a:rPr lang="zh-CN" altLang="en-US" sz="2800" b="1" dirty="0" smtClean="0">
                <a:solidFill>
                  <a:schemeClr val="tx2"/>
                </a:solidFill>
                <a:latin typeface="华文细黑" panose="02010600040101010101" pitchFamily="2" charset="-122"/>
                <a:ea typeface="华文细黑" panose="02010600040101010101" pitchFamily="2" charset="-122"/>
              </a:rPr>
              <a:t>记录数字化，可实时自动绘图。</a:t>
            </a:r>
            <a:endParaRPr lang="en-US" altLang="zh-CN" sz="2800" b="1" dirty="0" smtClean="0">
              <a:solidFill>
                <a:schemeClr val="tx2"/>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endParaRPr lang="zh-CN" altLang="en-US" sz="2800" b="1" dirty="0">
              <a:solidFill>
                <a:schemeClr val="tx2"/>
              </a:solidFill>
              <a:latin typeface="华文细黑" panose="02010600040101010101" pitchFamily="2" charset="-122"/>
              <a:ea typeface="华文细黑" panose="02010600040101010101" pitchFamily="2" charset="-122"/>
            </a:endParaRPr>
          </a:p>
        </p:txBody>
      </p:sp>
      <p:sp>
        <p:nvSpPr>
          <p:cNvPr id="522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CEF750B-7BC1-4D79-976D-F6E531AA74F5}" type="slidenum">
              <a:rPr lang="en-US" altLang="zh-CN">
                <a:solidFill>
                  <a:srgbClr val="000000"/>
                </a:solidFill>
              </a:rPr>
              <a:pPr eaLnBrk="1" hangingPunct="1"/>
              <a:t>47</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p:cNvSpPr>
            <a:spLocks noGrp="1"/>
          </p:cNvSpPr>
          <p:nvPr>
            <p:ph idx="1"/>
          </p:nvPr>
        </p:nvSpPr>
        <p:spPr>
          <a:xfrm>
            <a:off x="755650" y="1067027"/>
            <a:ext cx="8064500" cy="5545137"/>
          </a:xfrm>
        </p:spPr>
        <p:txBody>
          <a:bodyPr/>
          <a:lstStyle/>
          <a:p>
            <a:pPr>
              <a:lnSpc>
                <a:spcPct val="120000"/>
              </a:lnSpc>
              <a:spcBef>
                <a:spcPct val="50000"/>
              </a:spcBef>
              <a:buClrTx/>
              <a:buSzPct val="200000"/>
              <a:buFont typeface="Webdings" pitchFamily="18" charset="2"/>
              <a:buChar char="ô"/>
              <a:defRPr/>
            </a:pPr>
            <a:r>
              <a:rPr lang="zh-CN" altLang="en-US" dirty="0" smtClean="0"/>
              <a:t>测量的水深是指海面到海底的垂直距离。</a:t>
            </a:r>
            <a:endParaRPr lang="en-US" altLang="zh-CN" dirty="0"/>
          </a:p>
          <a:p>
            <a:pPr>
              <a:lnSpc>
                <a:spcPct val="120000"/>
              </a:lnSpc>
              <a:spcBef>
                <a:spcPct val="50000"/>
              </a:spcBef>
              <a:buClrTx/>
              <a:buSzPct val="200000"/>
              <a:buFont typeface="Webdings" pitchFamily="18" charset="2"/>
              <a:buChar char="ô"/>
              <a:defRPr/>
            </a:pPr>
            <a:r>
              <a:rPr lang="zh-CN" altLang="en-US" dirty="0" smtClean="0"/>
              <a:t>但是在海洋测量中因为受潮汐、海流风浪等多种因素的影响，海面处于动荡不定的状态，尤其受潮汐的影响，海面随时在升降。</a:t>
            </a:r>
            <a:endParaRPr lang="en-US" altLang="zh-CN" dirty="0"/>
          </a:p>
          <a:p>
            <a:pPr>
              <a:lnSpc>
                <a:spcPct val="120000"/>
              </a:lnSpc>
              <a:spcBef>
                <a:spcPct val="50000"/>
              </a:spcBef>
              <a:buClrTx/>
              <a:buSzPct val="200000"/>
              <a:buFont typeface="Webdings" pitchFamily="18" charset="2"/>
              <a:buChar char="ô"/>
              <a:defRPr/>
            </a:pPr>
            <a:r>
              <a:rPr lang="zh-CN" altLang="en-US" b="1" dirty="0">
                <a:solidFill>
                  <a:srgbClr val="FF0000"/>
                </a:solidFill>
                <a:latin typeface="华文细黑" pitchFamily="2" charset="-122"/>
                <a:ea typeface="华文细黑" pitchFamily="2" charset="-122"/>
              </a:rPr>
              <a:t>高潮和低潮之差，小的差</a:t>
            </a:r>
            <a:r>
              <a:rPr lang="en-US" altLang="zh-CN" b="1" dirty="0">
                <a:solidFill>
                  <a:srgbClr val="FF0000"/>
                </a:solidFill>
                <a:latin typeface="华文细黑" pitchFamily="2" charset="-122"/>
                <a:ea typeface="华文细黑" pitchFamily="2" charset="-122"/>
              </a:rPr>
              <a:t>1-2m</a:t>
            </a:r>
            <a:r>
              <a:rPr lang="zh-CN" altLang="en-US" b="1" dirty="0">
                <a:solidFill>
                  <a:srgbClr val="FF0000"/>
                </a:solidFill>
                <a:latin typeface="华文细黑" pitchFamily="2" charset="-122"/>
                <a:ea typeface="华文细黑" pitchFamily="2" charset="-122"/>
              </a:rPr>
              <a:t>，大的差</a:t>
            </a:r>
            <a:r>
              <a:rPr lang="en-US" altLang="zh-CN" b="1" dirty="0">
                <a:solidFill>
                  <a:srgbClr val="FF0000"/>
                </a:solidFill>
                <a:latin typeface="华文细黑" pitchFamily="2" charset="-122"/>
                <a:ea typeface="华文细黑" pitchFamily="2" charset="-122"/>
              </a:rPr>
              <a:t>10-20m</a:t>
            </a:r>
          </a:p>
          <a:p>
            <a:pPr>
              <a:lnSpc>
                <a:spcPct val="120000"/>
              </a:lnSpc>
              <a:spcBef>
                <a:spcPct val="50000"/>
              </a:spcBef>
              <a:buClrTx/>
              <a:buSzPct val="200000"/>
              <a:buFont typeface="Webdings" pitchFamily="18" charset="2"/>
              <a:buChar char="ô"/>
              <a:defRPr/>
            </a:pPr>
            <a:r>
              <a:rPr lang="zh-CN" altLang="en-US" b="1" dirty="0" smtClean="0">
                <a:solidFill>
                  <a:srgbClr val="FF0000"/>
                </a:solidFill>
                <a:latin typeface="华文细黑" pitchFamily="2" charset="-122"/>
                <a:ea typeface="华文细黑" pitchFamily="2" charset="-122"/>
              </a:rPr>
              <a:t>水位改</a:t>
            </a:r>
            <a:r>
              <a:rPr lang="zh-CN" altLang="en-US" dirty="0" smtClean="0">
                <a:latin typeface="华文细黑" pitchFamily="2" charset="-122"/>
                <a:ea typeface="华文细黑" pitchFamily="2" charset="-122"/>
              </a:rPr>
              <a:t>正目的</a:t>
            </a:r>
            <a:r>
              <a:rPr lang="zh-CN" altLang="en-US" dirty="0">
                <a:latin typeface="华文细黑" pitchFamily="2" charset="-122"/>
                <a:ea typeface="华文细黑" pitchFamily="2" charset="-122"/>
              </a:rPr>
              <a:t>是尽可能消除测深数据中的</a:t>
            </a:r>
            <a:r>
              <a:rPr lang="zh-CN" altLang="en-US" b="1" dirty="0">
                <a:solidFill>
                  <a:srgbClr val="FF0000"/>
                </a:solidFill>
                <a:latin typeface="华文细黑" pitchFamily="2" charset="-122"/>
                <a:ea typeface="华文细黑" pitchFamily="2" charset="-122"/>
              </a:rPr>
              <a:t>海洋潮汐</a:t>
            </a:r>
            <a:r>
              <a:rPr lang="zh-CN" altLang="en-US" dirty="0">
                <a:latin typeface="华文细黑" pitchFamily="2" charset="-122"/>
                <a:ea typeface="华文细黑" pitchFamily="2" charset="-122"/>
              </a:rPr>
              <a:t>影响，将测深数据转化为以当地深度基准面为基准的水深数据</a:t>
            </a:r>
            <a:r>
              <a:rPr lang="zh-CN" altLang="en-US" dirty="0" smtClean="0">
                <a:latin typeface="华文细黑" pitchFamily="2" charset="-122"/>
                <a:ea typeface="华文细黑" pitchFamily="2" charset="-122"/>
              </a:rPr>
              <a:t>。</a:t>
            </a:r>
            <a:endParaRPr lang="en-US" altLang="zh-CN" dirty="0" smtClean="0"/>
          </a:p>
          <a:p>
            <a:pPr marL="0" indent="0">
              <a:lnSpc>
                <a:spcPct val="150000"/>
              </a:lnSpc>
              <a:buFont typeface="Wingdings" panose="05000000000000000000" pitchFamily="2" charset="2"/>
              <a:buNone/>
              <a:defRPr/>
            </a:pPr>
            <a:endParaRPr lang="zh-CN" altLang="en-US" dirty="0" smtClean="0"/>
          </a:p>
        </p:txBody>
      </p:sp>
      <p:sp>
        <p:nvSpPr>
          <p:cNvPr id="6861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1EDD560-A2E1-49CD-BE96-BC4A8581B22E}" type="slidenum">
              <a:rPr lang="en-US" altLang="zh-CN">
                <a:solidFill>
                  <a:srgbClr val="000000"/>
                </a:solidFill>
              </a:rPr>
              <a:pPr eaLnBrk="1" hangingPunct="1"/>
              <a:t>48</a:t>
            </a:fld>
            <a:endParaRPr lang="en-US" altLang="zh-CN">
              <a:solidFill>
                <a:srgbClr val="000000"/>
              </a:solidFill>
            </a:endParaRPr>
          </a:p>
        </p:txBody>
      </p:sp>
      <p:sp>
        <p:nvSpPr>
          <p:cNvPr id="4" name="标题 1"/>
          <p:cNvSpPr txBox="1">
            <a:spLocks/>
          </p:cNvSpPr>
          <p:nvPr/>
        </p:nvSpPr>
        <p:spPr bwMode="auto">
          <a:xfrm>
            <a:off x="755650" y="188913"/>
            <a:ext cx="88566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000" b="1" dirty="0">
                <a:latin typeface="华文新魏" panose="02010800040101010101" pitchFamily="2" charset="-122"/>
                <a:ea typeface="华文新魏" panose="02010800040101010101" pitchFamily="2" charset="-122"/>
              </a:rPr>
              <a:t>三</a:t>
            </a:r>
            <a:r>
              <a:rPr lang="zh-CN" altLang="en-US" sz="4000" b="1" dirty="0" smtClean="0">
                <a:latin typeface="华文新魏" panose="02010800040101010101" pitchFamily="2" charset="-122"/>
                <a:ea typeface="华文新魏" panose="02010800040101010101" pitchFamily="2" charset="-122"/>
              </a:rPr>
              <a:t>、水位改正</a:t>
            </a:r>
            <a:endParaRPr lang="zh-CN" altLang="en-US" sz="4000" b="1" dirty="0">
              <a:latin typeface="华文新魏" panose="02010800040101010101" pitchFamily="2" charset="-122"/>
              <a:ea typeface="华文新魏" panose="02010800040101010101" pitchFamily="2" charset="-122"/>
            </a:endParaRP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A17F244-999E-43BC-BD53-E091CCA81836}" type="slidenum">
              <a:rPr lang="en-US" altLang="zh-CN">
                <a:solidFill>
                  <a:srgbClr val="000000"/>
                </a:solidFill>
              </a:rPr>
              <a:pPr eaLnBrk="1" hangingPunct="1"/>
              <a:t>49</a:t>
            </a:fld>
            <a:endParaRPr lang="en-US" altLang="zh-CN">
              <a:solidFill>
                <a:srgbClr val="000000"/>
              </a:solidFill>
            </a:endParaRPr>
          </a:p>
        </p:txBody>
      </p:sp>
      <p:graphicFrame>
        <p:nvGraphicFramePr>
          <p:cNvPr id="69635" name="对象 2"/>
          <p:cNvGraphicFramePr>
            <a:graphicFrameLocks noChangeAspect="1"/>
          </p:cNvGraphicFramePr>
          <p:nvPr/>
        </p:nvGraphicFramePr>
        <p:xfrm>
          <a:off x="3505200" y="2819400"/>
          <a:ext cx="5019675" cy="3552825"/>
        </p:xfrm>
        <a:graphic>
          <a:graphicData uri="http://schemas.openxmlformats.org/presentationml/2006/ole">
            <mc:AlternateContent xmlns:mc="http://schemas.openxmlformats.org/markup-compatibility/2006">
              <mc:Choice xmlns:v="urn:schemas-microsoft-com:vml" Requires="v">
                <p:oleObj spid="_x0000_s69687" name="位图图像" r:id="rId3" imgW="5020376" imgH="3552381" progId="PBrush">
                  <p:embed/>
                </p:oleObj>
              </mc:Choice>
              <mc:Fallback>
                <p:oleObj name="位图图像" r:id="rId3" imgW="5020376" imgH="3552381" progId="PBrush">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819400"/>
                        <a:ext cx="5019675"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6" name="对象 3"/>
          <p:cNvGraphicFramePr>
            <a:graphicFrameLocks noChangeAspect="1"/>
          </p:cNvGraphicFramePr>
          <p:nvPr/>
        </p:nvGraphicFramePr>
        <p:xfrm>
          <a:off x="958850" y="4251325"/>
          <a:ext cx="2409825" cy="658813"/>
        </p:xfrm>
        <a:graphic>
          <a:graphicData uri="http://schemas.openxmlformats.org/presentationml/2006/ole">
            <mc:AlternateContent xmlns:mc="http://schemas.openxmlformats.org/markup-compatibility/2006">
              <mc:Choice xmlns:v="urn:schemas-microsoft-com:vml" Requires="v">
                <p:oleObj spid="_x0000_s69688" name="Equation" r:id="rId5" imgW="926698" imgH="253890" progId="Equation.DSMT4">
                  <p:embed/>
                </p:oleObj>
              </mc:Choice>
              <mc:Fallback>
                <p:oleObj name="Equation" r:id="rId5" imgW="926698" imgH="25389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850" y="4251325"/>
                        <a:ext cx="2409825" cy="658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7" name="Text Box 4"/>
          <p:cNvSpPr txBox="1">
            <a:spLocks noChangeArrowheads="1"/>
          </p:cNvSpPr>
          <p:nvPr/>
        </p:nvSpPr>
        <p:spPr bwMode="auto">
          <a:xfrm>
            <a:off x="974725" y="981075"/>
            <a:ext cx="7827963"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2400" dirty="0">
                <a:solidFill>
                  <a:srgbClr val="CC0000"/>
                </a:solidFill>
                <a:latin typeface="华文细黑" panose="02010600040101010101" pitchFamily="2" charset="-122"/>
                <a:ea typeface="华文细黑" panose="02010600040101010101" pitchFamily="2" charset="-122"/>
              </a:rPr>
              <a:t>潮位改正</a:t>
            </a:r>
            <a:r>
              <a:rPr lang="en-US" altLang="zh-CN" sz="2400" dirty="0">
                <a:solidFill>
                  <a:srgbClr val="CC0000"/>
                </a:solidFill>
                <a:ea typeface="华文细黑" panose="02010600040101010101" pitchFamily="2" charset="-122"/>
              </a:rPr>
              <a:t>——</a:t>
            </a:r>
            <a:r>
              <a:rPr lang="zh-CN" altLang="en-US" sz="2400" dirty="0">
                <a:solidFill>
                  <a:srgbClr val="3333FF"/>
                </a:solidFill>
                <a:latin typeface="华文细黑" panose="02010600040101010101" pitchFamily="2" charset="-122"/>
                <a:ea typeface="华文细黑" panose="02010600040101010101" pitchFamily="2" charset="-122"/>
              </a:rPr>
              <a:t>为了正确的表示海底地形，需要将在</a:t>
            </a:r>
            <a:r>
              <a:rPr lang="zh-CN" altLang="en-US" sz="2400" dirty="0">
                <a:solidFill>
                  <a:srgbClr val="CC0000"/>
                </a:solidFill>
                <a:latin typeface="华文细黑" panose="02010600040101010101" pitchFamily="2" charset="-122"/>
                <a:ea typeface="华文细黑" panose="02010600040101010101" pitchFamily="2" charset="-122"/>
              </a:rPr>
              <a:t>瞬时海面测得的深度</a:t>
            </a:r>
            <a:r>
              <a:rPr lang="zh-CN" altLang="en-US" sz="2400" dirty="0">
                <a:solidFill>
                  <a:srgbClr val="3333FF"/>
                </a:solidFill>
                <a:latin typeface="华文细黑" panose="02010600040101010101" pitchFamily="2" charset="-122"/>
                <a:ea typeface="华文细黑" panose="02010600040101010101" pitchFamily="2" charset="-122"/>
              </a:rPr>
              <a:t>，化算至以</a:t>
            </a:r>
            <a:r>
              <a:rPr lang="zh-CN" altLang="en-US" sz="2400" dirty="0">
                <a:solidFill>
                  <a:srgbClr val="CC0000"/>
                </a:solidFill>
                <a:latin typeface="华文细黑" panose="02010600040101010101" pitchFamily="2" charset="-122"/>
                <a:ea typeface="华文细黑" panose="02010600040101010101" pitchFamily="2" charset="-122"/>
              </a:rPr>
              <a:t>平均海面</a:t>
            </a:r>
            <a:r>
              <a:rPr lang="zh-CN" altLang="en-US" sz="2400" dirty="0">
                <a:solidFill>
                  <a:srgbClr val="3333FF"/>
                </a:solidFill>
                <a:latin typeface="华文细黑" panose="02010600040101010101" pitchFamily="2" charset="-122"/>
                <a:ea typeface="华文细黑" panose="02010600040101010101" pitchFamily="2" charset="-122"/>
              </a:rPr>
              <a:t>或</a:t>
            </a:r>
            <a:r>
              <a:rPr lang="zh-CN" altLang="en-US" sz="2400" dirty="0">
                <a:solidFill>
                  <a:srgbClr val="CC0000"/>
                </a:solidFill>
                <a:latin typeface="华文细黑" panose="02010600040101010101" pitchFamily="2" charset="-122"/>
                <a:ea typeface="华文细黑" panose="02010600040101010101" pitchFamily="2" charset="-122"/>
              </a:rPr>
              <a:t>深度基准面</a:t>
            </a:r>
            <a:r>
              <a:rPr lang="zh-CN" altLang="en-US" sz="2400" dirty="0">
                <a:solidFill>
                  <a:srgbClr val="3333FF"/>
                </a:solidFill>
                <a:latin typeface="华文细黑" panose="02010600040101010101" pitchFamily="2" charset="-122"/>
                <a:ea typeface="华文细黑" panose="02010600040101010101" pitchFamily="2" charset="-122"/>
              </a:rPr>
              <a:t>起算的深度。</a:t>
            </a:r>
          </a:p>
        </p:txBody>
      </p:sp>
      <p:sp>
        <p:nvSpPr>
          <p:cNvPr id="69638" name="Rectangle 2"/>
          <p:cNvSpPr>
            <a:spLocks noGrp="1" noChangeArrowheads="1"/>
          </p:cNvSpPr>
          <p:nvPr>
            <p:ph type="title"/>
          </p:nvPr>
        </p:nvSpPr>
        <p:spPr>
          <a:xfrm>
            <a:off x="827584" y="26064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3600" dirty="0" smtClean="0">
                <a:ea typeface="华文新魏" panose="02010800040101010101" pitchFamily="2" charset="-122"/>
              </a:rPr>
              <a:t>水位改正</a:t>
            </a: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lnSpc>
                <a:spcPct val="150000"/>
              </a:lnSpc>
              <a:defRPr/>
            </a:pPr>
            <a:r>
              <a:rPr lang="zh-CN" altLang="en-US" dirty="0" smtClean="0"/>
              <a:t>海底地形测量的发展与测深手段的不断完善紧密相关</a:t>
            </a:r>
            <a:endParaRPr lang="en-US" altLang="zh-CN" dirty="0" smtClean="0"/>
          </a:p>
          <a:p>
            <a:pPr lvl="1">
              <a:lnSpc>
                <a:spcPct val="120000"/>
              </a:lnSpc>
              <a:defRPr/>
            </a:pPr>
            <a:r>
              <a:rPr lang="zh-CN" altLang="en-US" dirty="0" smtClean="0"/>
              <a:t>单</a:t>
            </a:r>
            <a:r>
              <a:rPr lang="zh-CN" altLang="en-US" dirty="0"/>
              <a:t>波束</a:t>
            </a:r>
            <a:r>
              <a:rPr lang="zh-CN" altLang="en-US" dirty="0" smtClean="0"/>
              <a:t>回声测深 </a:t>
            </a:r>
            <a:endParaRPr lang="en-US" altLang="zh-CN" dirty="0"/>
          </a:p>
          <a:p>
            <a:pPr lvl="1">
              <a:lnSpc>
                <a:spcPct val="120000"/>
              </a:lnSpc>
              <a:defRPr/>
            </a:pPr>
            <a:r>
              <a:rPr lang="zh-CN" altLang="en-US" dirty="0"/>
              <a:t>多波束测深系统</a:t>
            </a:r>
            <a:endParaRPr lang="en-US" altLang="zh-CN" dirty="0"/>
          </a:p>
          <a:p>
            <a:pPr lvl="1">
              <a:lnSpc>
                <a:spcPct val="120000"/>
              </a:lnSpc>
              <a:defRPr/>
            </a:pPr>
            <a:r>
              <a:rPr lang="zh-CN" altLang="en-US" dirty="0"/>
              <a:t>机载激光测深</a:t>
            </a:r>
            <a:r>
              <a:rPr lang="zh-CN" altLang="en-US" dirty="0" smtClean="0"/>
              <a:t>系统</a:t>
            </a:r>
            <a:endParaRPr lang="en-US" altLang="zh-CN" dirty="0" smtClean="0"/>
          </a:p>
          <a:p>
            <a:pPr lvl="1">
              <a:lnSpc>
                <a:spcPct val="120000"/>
              </a:lnSpc>
              <a:defRPr/>
            </a:pPr>
            <a:r>
              <a:rPr lang="zh-CN" altLang="en-US" dirty="0">
                <a:solidFill>
                  <a:schemeClr val="bg2">
                    <a:lumMod val="90000"/>
                  </a:schemeClr>
                </a:solidFill>
              </a:rPr>
              <a:t>侧</a:t>
            </a:r>
            <a:r>
              <a:rPr lang="zh-CN" altLang="en-US" dirty="0" smtClean="0">
                <a:solidFill>
                  <a:schemeClr val="bg2">
                    <a:lumMod val="90000"/>
                  </a:schemeClr>
                </a:solidFill>
              </a:rPr>
              <a:t>扫声纳系统</a:t>
            </a:r>
            <a:endParaRPr lang="en-US" altLang="zh-CN" dirty="0">
              <a:solidFill>
                <a:schemeClr val="bg2">
                  <a:lumMod val="90000"/>
                </a:schemeClr>
              </a:solidFill>
            </a:endParaRPr>
          </a:p>
        </p:txBody>
      </p:sp>
    </p:spTree>
    <p:extLst>
      <p:ext uri="{BB962C8B-B14F-4D97-AF65-F5344CB8AC3E}">
        <p14:creationId xmlns:p14="http://schemas.microsoft.com/office/powerpoint/2010/main" val="37096049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endParaRPr lang="zh-CN" altLang="en-US" smtClean="0"/>
          </a:p>
        </p:txBody>
      </p:sp>
      <p:sp>
        <p:nvSpPr>
          <p:cNvPr id="70659" name="内容占位符 2"/>
          <p:cNvSpPr>
            <a:spLocks noGrp="1"/>
          </p:cNvSpPr>
          <p:nvPr>
            <p:ph idx="1"/>
          </p:nvPr>
        </p:nvSpPr>
        <p:spPr>
          <a:xfrm>
            <a:off x="900113" y="1052513"/>
            <a:ext cx="7993062" cy="5545137"/>
          </a:xfrm>
        </p:spPr>
        <p:txBody>
          <a:bodyPr/>
          <a:lstStyle/>
          <a:p>
            <a:pPr>
              <a:lnSpc>
                <a:spcPct val="150000"/>
              </a:lnSpc>
              <a:spcBef>
                <a:spcPct val="50000"/>
              </a:spcBef>
              <a:buClrTx/>
              <a:buSzPct val="200000"/>
              <a:buFont typeface="Webdings" panose="05030102010509060703" pitchFamily="18" charset="2"/>
              <a:buChar char="ô"/>
            </a:pPr>
            <a:r>
              <a:rPr lang="zh-CN" altLang="en-US" dirty="0" smtClean="0">
                <a:latin typeface="华文细黑" panose="02010600040101010101" pitchFamily="2" charset="-122"/>
                <a:ea typeface="华文细黑" panose="02010600040101010101" pitchFamily="2" charset="-122"/>
              </a:rPr>
              <a:t>针对海道测量而言，在实际测量过程中不可能观测测区内每一点的潮汐变化，因此，水位观测过程中采用</a:t>
            </a:r>
            <a:r>
              <a:rPr lang="zh-CN" altLang="en-US" b="1" dirty="0" smtClean="0">
                <a:solidFill>
                  <a:srgbClr val="FF0000"/>
                </a:solidFill>
                <a:latin typeface="华文细黑" panose="02010600040101010101" pitchFamily="2" charset="-122"/>
                <a:ea typeface="华文细黑" panose="02010600040101010101" pitchFamily="2" charset="-122"/>
              </a:rPr>
              <a:t>以点带面</a:t>
            </a:r>
            <a:r>
              <a:rPr lang="zh-CN" altLang="en-US" dirty="0" smtClean="0">
                <a:latin typeface="华文细黑" panose="02010600040101010101" pitchFamily="2" charset="-122"/>
                <a:ea typeface="华文细黑" panose="02010600040101010101" pitchFamily="2" charset="-122"/>
              </a:rPr>
              <a:t>的水位改正方法，这在一定区域（验潮站有效范围）内符合潮汐变化规律。</a:t>
            </a:r>
            <a:endParaRPr lang="en-US" altLang="zh-CN" dirty="0" smtClean="0">
              <a:latin typeface="华文细黑" panose="02010600040101010101" pitchFamily="2" charset="-122"/>
              <a:ea typeface="华文细黑" panose="02010600040101010101" pitchFamily="2" charset="-122"/>
            </a:endParaRPr>
          </a:p>
          <a:p>
            <a:pPr>
              <a:lnSpc>
                <a:spcPct val="150000"/>
              </a:lnSpc>
              <a:spcBef>
                <a:spcPct val="50000"/>
              </a:spcBef>
              <a:buClrTx/>
              <a:buSzPct val="200000"/>
              <a:buFont typeface="Webdings" panose="05030102010509060703" pitchFamily="18" charset="2"/>
              <a:buChar char="ô"/>
            </a:pPr>
            <a:r>
              <a:rPr lang="zh-CN" altLang="en-US" dirty="0" smtClean="0">
                <a:latin typeface="华文细黑" panose="02010600040101010101" pitchFamily="2" charset="-122"/>
                <a:ea typeface="华文细黑" panose="02010600040101010101" pitchFamily="2" charset="-122"/>
              </a:rPr>
              <a:t>通过实际和理论验证，在验潮站有效范围内，</a:t>
            </a:r>
            <a:r>
              <a:rPr lang="zh-CN" altLang="en-US" b="1" dirty="0" smtClean="0">
                <a:solidFill>
                  <a:srgbClr val="FF0000"/>
                </a:solidFill>
                <a:latin typeface="华文细黑" panose="02010600040101010101" pitchFamily="2" charset="-122"/>
                <a:ea typeface="华文细黑" panose="02010600040101010101" pitchFamily="2" charset="-122"/>
              </a:rPr>
              <a:t>验潮站的水位变化可以代表此区域的潮汐变化</a:t>
            </a:r>
            <a:r>
              <a:rPr lang="zh-CN" altLang="en-US" dirty="0" smtClean="0">
                <a:latin typeface="华文细黑" panose="02010600040101010101" pitchFamily="2" charset="-122"/>
                <a:ea typeface="华文细黑" panose="02010600040101010101" pitchFamily="2" charset="-122"/>
              </a:rPr>
              <a:t>且能满足测量精度要求。</a:t>
            </a:r>
            <a:endParaRPr lang="en-US" altLang="zh-CN" dirty="0" smtClean="0">
              <a:latin typeface="华文细黑" panose="02010600040101010101" pitchFamily="2" charset="-122"/>
              <a:ea typeface="华文细黑" panose="02010600040101010101" pitchFamily="2" charset="-122"/>
            </a:endParaRPr>
          </a:p>
          <a:p>
            <a:endParaRPr lang="zh-CN" altLang="en-US" dirty="0" smtClean="0"/>
          </a:p>
        </p:txBody>
      </p:sp>
      <p:sp>
        <p:nvSpPr>
          <p:cNvPr id="7066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28B8C2B-A894-4CA1-8980-CEEFFCF54899}" type="slidenum">
              <a:rPr lang="en-US" altLang="zh-CN">
                <a:solidFill>
                  <a:srgbClr val="000000"/>
                </a:solidFill>
              </a:rPr>
              <a:pPr eaLnBrk="1" hangingPunct="1"/>
              <a:t>50</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3200" dirty="0">
                <a:latin typeface="+mn-lt"/>
                <a:ea typeface="华文新魏" pitchFamily="2" charset="-122"/>
                <a:cs typeface="+mn-cs"/>
              </a:rPr>
              <a:t>水位改正方法</a:t>
            </a:r>
          </a:p>
        </p:txBody>
      </p:sp>
      <p:sp>
        <p:nvSpPr>
          <p:cNvPr id="3" name="内容占位符 2"/>
          <p:cNvSpPr>
            <a:spLocks noGrp="1"/>
          </p:cNvSpPr>
          <p:nvPr>
            <p:ph idx="1"/>
          </p:nvPr>
        </p:nvSpPr>
        <p:spPr>
          <a:xfrm>
            <a:off x="900113" y="1052513"/>
            <a:ext cx="7993062" cy="5545137"/>
          </a:xfrm>
        </p:spPr>
        <p:txBody>
          <a:bodyPr/>
          <a:lstStyle/>
          <a:p>
            <a:pPr marL="0" indent="0">
              <a:lnSpc>
                <a:spcPct val="150000"/>
              </a:lnSpc>
              <a:spcBef>
                <a:spcPct val="50000"/>
              </a:spcBef>
              <a:buClrTx/>
              <a:buSzPct val="200000"/>
              <a:buFont typeface="Wingdings" panose="05000000000000000000" pitchFamily="2" charset="2"/>
              <a:buNone/>
              <a:defRPr/>
            </a:pPr>
            <a:r>
              <a:rPr lang="en-US" altLang="zh-CN" dirty="0" smtClean="0">
                <a:ea typeface="华文新魏" pitchFamily="2" charset="-122"/>
              </a:rPr>
              <a:t>1</a:t>
            </a:r>
            <a:r>
              <a:rPr lang="zh-CN" altLang="en-US" dirty="0" smtClean="0">
                <a:ea typeface="华文新魏" pitchFamily="2" charset="-122"/>
              </a:rPr>
              <a:t>）单</a:t>
            </a:r>
            <a:r>
              <a:rPr lang="zh-CN" altLang="en-US" dirty="0">
                <a:ea typeface="华文新魏" pitchFamily="2" charset="-122"/>
              </a:rPr>
              <a:t>站</a:t>
            </a:r>
            <a:r>
              <a:rPr lang="zh-CN" altLang="en-US" dirty="0" smtClean="0">
                <a:ea typeface="华文新魏" pitchFamily="2" charset="-122"/>
              </a:rPr>
              <a:t>水位改正</a:t>
            </a:r>
            <a:endParaRPr lang="en-US" altLang="zh-CN" dirty="0">
              <a:ea typeface="华文新魏" pitchFamily="2" charset="-122"/>
            </a:endParaRPr>
          </a:p>
          <a:p>
            <a:pPr marL="0" indent="0">
              <a:lnSpc>
                <a:spcPct val="150000"/>
              </a:lnSpc>
              <a:spcBef>
                <a:spcPct val="50000"/>
              </a:spcBef>
              <a:buClrTx/>
              <a:buSzPct val="200000"/>
              <a:buFont typeface="Wingdings" panose="05000000000000000000" pitchFamily="2" charset="2"/>
              <a:buNone/>
              <a:defRPr/>
            </a:pPr>
            <a:r>
              <a:rPr lang="en-US" altLang="zh-CN" dirty="0" smtClean="0">
                <a:ea typeface="华文新魏" pitchFamily="2" charset="-122"/>
              </a:rPr>
              <a:t>2</a:t>
            </a:r>
            <a:r>
              <a:rPr lang="zh-CN" altLang="en-US" dirty="0" smtClean="0">
                <a:ea typeface="华文新魏" pitchFamily="2" charset="-122"/>
              </a:rPr>
              <a:t>）线性内插</a:t>
            </a:r>
            <a:endParaRPr lang="en-US" altLang="zh-CN" dirty="0" smtClean="0">
              <a:ea typeface="华文新魏" pitchFamily="2" charset="-122"/>
            </a:endParaRPr>
          </a:p>
          <a:p>
            <a:pPr marL="0" indent="0">
              <a:lnSpc>
                <a:spcPct val="150000"/>
              </a:lnSpc>
              <a:spcBef>
                <a:spcPct val="50000"/>
              </a:spcBef>
              <a:buClrTx/>
              <a:buSzPct val="200000"/>
              <a:buFont typeface="Wingdings" panose="05000000000000000000" pitchFamily="2" charset="2"/>
              <a:buNone/>
              <a:defRPr/>
            </a:pPr>
            <a:r>
              <a:rPr lang="en-US" altLang="zh-CN" dirty="0" smtClean="0">
                <a:ea typeface="华文新魏" pitchFamily="2" charset="-122"/>
              </a:rPr>
              <a:t>3</a:t>
            </a:r>
            <a:r>
              <a:rPr lang="zh-CN" altLang="en-US" dirty="0" smtClean="0">
                <a:ea typeface="华文新魏" pitchFamily="2" charset="-122"/>
              </a:rPr>
              <a:t>）水位分带改正法</a:t>
            </a:r>
            <a:endParaRPr lang="en-US" altLang="zh-CN" dirty="0" smtClean="0">
              <a:ea typeface="华文新魏" pitchFamily="2" charset="-122"/>
            </a:endParaRPr>
          </a:p>
          <a:p>
            <a:pPr marL="0" indent="0">
              <a:lnSpc>
                <a:spcPct val="150000"/>
              </a:lnSpc>
              <a:spcBef>
                <a:spcPct val="50000"/>
              </a:spcBef>
              <a:buClrTx/>
              <a:buSzPct val="200000"/>
              <a:buFont typeface="Wingdings" panose="05000000000000000000" pitchFamily="2" charset="2"/>
              <a:buNone/>
              <a:defRPr/>
            </a:pPr>
            <a:r>
              <a:rPr lang="en-US" altLang="zh-CN" dirty="0" smtClean="0">
                <a:ea typeface="华文新魏" pitchFamily="2" charset="-122"/>
              </a:rPr>
              <a:t>4</a:t>
            </a:r>
            <a:r>
              <a:rPr lang="zh-CN" altLang="en-US" dirty="0" smtClean="0">
                <a:ea typeface="华文新魏" pitchFamily="2" charset="-122"/>
              </a:rPr>
              <a:t>）时差法</a:t>
            </a:r>
            <a:endParaRPr lang="en-US" altLang="zh-CN" dirty="0" smtClean="0">
              <a:ea typeface="华文新魏" pitchFamily="2" charset="-122"/>
            </a:endParaRPr>
          </a:p>
          <a:p>
            <a:pPr marL="0" indent="0">
              <a:lnSpc>
                <a:spcPct val="150000"/>
              </a:lnSpc>
              <a:spcBef>
                <a:spcPct val="50000"/>
              </a:spcBef>
              <a:buClrTx/>
              <a:buSzPct val="200000"/>
              <a:buFont typeface="Wingdings" panose="05000000000000000000" pitchFamily="2" charset="2"/>
              <a:buNone/>
              <a:defRPr/>
            </a:pPr>
            <a:r>
              <a:rPr lang="en-US" altLang="zh-CN" dirty="0" smtClean="0">
                <a:ea typeface="华文新魏" pitchFamily="2" charset="-122"/>
              </a:rPr>
              <a:t>5</a:t>
            </a:r>
            <a:r>
              <a:rPr lang="zh-CN" altLang="en-US" dirty="0" smtClean="0">
                <a:ea typeface="华文新魏" pitchFamily="2" charset="-122"/>
              </a:rPr>
              <a:t>）参数</a:t>
            </a:r>
            <a:r>
              <a:rPr lang="zh-CN" altLang="en-US" dirty="0">
                <a:ea typeface="华文新魏" pitchFamily="2" charset="-122"/>
              </a:rPr>
              <a:t>法</a:t>
            </a:r>
          </a:p>
          <a:p>
            <a:pPr>
              <a:lnSpc>
                <a:spcPct val="150000"/>
              </a:lnSpc>
              <a:spcBef>
                <a:spcPct val="50000"/>
              </a:spcBef>
              <a:buClrTx/>
              <a:buSzPct val="200000"/>
              <a:buFont typeface="Webdings" pitchFamily="18" charset="2"/>
              <a:buChar char="ô"/>
              <a:defRPr/>
            </a:pPr>
            <a:endParaRPr lang="en-US" altLang="zh-CN" dirty="0"/>
          </a:p>
          <a:p>
            <a:pPr>
              <a:defRPr/>
            </a:pPr>
            <a:endParaRPr lang="zh-CN" altLang="en-US" dirty="0"/>
          </a:p>
        </p:txBody>
      </p:sp>
      <p:sp>
        <p:nvSpPr>
          <p:cNvPr id="7168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A77DEE1-98B8-46F0-9396-1413A9E7DF3A}" type="slidenum">
              <a:rPr lang="en-US" altLang="zh-CN">
                <a:solidFill>
                  <a:srgbClr val="000000"/>
                </a:solidFill>
              </a:rPr>
              <a:pPr eaLnBrk="1" hangingPunct="1"/>
              <a:t>51</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974725" y="120650"/>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smtClean="0">
                <a:ea typeface="华文新魏" panose="02010800040101010101" pitchFamily="2" charset="-122"/>
              </a:rPr>
              <a:t>1</a:t>
            </a:r>
            <a:r>
              <a:rPr lang="zh-CN" altLang="en-US" sz="4400" smtClean="0">
                <a:ea typeface="华文新魏" panose="02010800040101010101" pitchFamily="2" charset="-122"/>
              </a:rPr>
              <a:t>）单站水位改正</a:t>
            </a:r>
          </a:p>
        </p:txBody>
      </p:sp>
      <p:sp>
        <p:nvSpPr>
          <p:cNvPr id="72707" name="Text Box 4"/>
          <p:cNvSpPr txBox="1">
            <a:spLocks noChangeArrowheads="1"/>
          </p:cNvSpPr>
          <p:nvPr/>
        </p:nvSpPr>
        <p:spPr bwMode="auto">
          <a:xfrm>
            <a:off x="974725" y="1125538"/>
            <a:ext cx="7827963" cy="34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108585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latin typeface="华文细黑" panose="02010600040101010101" pitchFamily="2" charset="-122"/>
                <a:ea typeface="华文细黑" panose="02010600040101010101" pitchFamily="2" charset="-122"/>
              </a:rPr>
              <a:t>        当测区不大时，在某一验潮站的有效控制范围内，用该站的水位资料对所测的水深进行水位改正，称为一个站的水位改正。</a:t>
            </a:r>
            <a:endParaRPr lang="en-US" altLang="zh-CN" sz="2400">
              <a:latin typeface="华文细黑" panose="02010600040101010101" pitchFamily="2" charset="-122"/>
              <a:ea typeface="华文细黑" panose="02010600040101010101" pitchFamily="2" charset="-122"/>
            </a:endParaRPr>
          </a:p>
          <a:p>
            <a:pPr eaLnBrk="1" hangingPunct="1">
              <a:lnSpc>
                <a:spcPct val="150000"/>
              </a:lnSpc>
            </a:pPr>
            <a:r>
              <a:rPr lang="zh-CN" altLang="en-US" sz="2400">
                <a:latin typeface="华文细黑" panose="02010600040101010101" pitchFamily="2" charset="-122"/>
                <a:ea typeface="华文细黑" panose="02010600040101010101" pitchFamily="2" charset="-122"/>
              </a:rPr>
              <a:t>方法：</a:t>
            </a:r>
            <a:endParaRPr lang="en-US" altLang="zh-CN" sz="2400">
              <a:latin typeface="华文细黑" panose="02010600040101010101" pitchFamily="2" charset="-122"/>
              <a:ea typeface="华文细黑" panose="02010600040101010101" pitchFamily="2" charset="-122"/>
            </a:endParaRPr>
          </a:p>
          <a:p>
            <a:pPr lvl="1" eaLnBrk="1" hangingPunct="1">
              <a:lnSpc>
                <a:spcPct val="150000"/>
              </a:lnSpc>
              <a:buFont typeface="Wingdings" panose="05000000000000000000" pitchFamily="2" charset="2"/>
              <a:buChar char="Ø"/>
            </a:pPr>
            <a:r>
              <a:rPr lang="zh-CN" altLang="en-US" sz="2400">
                <a:latin typeface="华文细黑" panose="02010600040101010101" pitchFamily="2" charset="-122"/>
                <a:ea typeface="华文细黑" panose="02010600040101010101" pitchFamily="2" charset="-122"/>
              </a:rPr>
              <a:t>图解法</a:t>
            </a:r>
            <a:endParaRPr lang="en-US" altLang="zh-CN" sz="2400">
              <a:latin typeface="华文细黑" panose="02010600040101010101" pitchFamily="2" charset="-122"/>
              <a:ea typeface="华文细黑" panose="02010600040101010101" pitchFamily="2" charset="-122"/>
            </a:endParaRPr>
          </a:p>
          <a:p>
            <a:pPr lvl="1" eaLnBrk="1" hangingPunct="1">
              <a:lnSpc>
                <a:spcPct val="150000"/>
              </a:lnSpc>
              <a:buFont typeface="Wingdings" panose="05000000000000000000" pitchFamily="2" charset="2"/>
              <a:buChar char="Ø"/>
            </a:pPr>
            <a:r>
              <a:rPr lang="zh-CN" altLang="en-US" sz="2400">
                <a:latin typeface="华文细黑" panose="02010600040101010101" pitchFamily="2" charset="-122"/>
                <a:ea typeface="华文细黑" panose="02010600040101010101" pitchFamily="2" charset="-122"/>
              </a:rPr>
              <a:t>解析法</a:t>
            </a:r>
          </a:p>
        </p:txBody>
      </p:sp>
      <p:sp>
        <p:nvSpPr>
          <p:cNvPr id="7270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99B4E91-F1F4-4ABA-871E-1F18E7E23AC3}" type="slidenum">
              <a:rPr lang="en-US" altLang="zh-CN">
                <a:solidFill>
                  <a:srgbClr val="000000"/>
                </a:solidFill>
              </a:rPr>
              <a:pPr eaLnBrk="1" hangingPunct="1"/>
              <a:t>52</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900113" y="152400"/>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①图解法</a:t>
            </a:r>
          </a:p>
        </p:txBody>
      </p:sp>
      <p:sp>
        <p:nvSpPr>
          <p:cNvPr id="73731" name="Text Box 4"/>
          <p:cNvSpPr txBox="1">
            <a:spLocks noChangeArrowheads="1"/>
          </p:cNvSpPr>
          <p:nvPr/>
        </p:nvSpPr>
        <p:spPr bwMode="auto">
          <a:xfrm>
            <a:off x="900113" y="981075"/>
            <a:ext cx="7902575"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dirty="0">
                <a:latin typeface="华文细黑" panose="02010600040101010101" pitchFamily="2" charset="-122"/>
                <a:ea typeface="华文细黑" panose="02010600040101010101" pitchFamily="2" charset="-122"/>
              </a:rPr>
              <a:t>        以</a:t>
            </a:r>
            <a:r>
              <a:rPr lang="zh-CN" altLang="en-US" sz="2400" b="1" u="sng" dirty="0">
                <a:solidFill>
                  <a:srgbClr val="FF0000"/>
                </a:solidFill>
                <a:latin typeface="华文细黑" panose="02010600040101010101" pitchFamily="2" charset="-122"/>
                <a:ea typeface="华文细黑" panose="02010600040101010101" pitchFamily="2" charset="-122"/>
              </a:rPr>
              <a:t>转换到深度基准面上</a:t>
            </a:r>
            <a:r>
              <a:rPr lang="zh-CN" altLang="en-US" sz="2400" b="1" dirty="0">
                <a:solidFill>
                  <a:srgbClr val="FF0000"/>
                </a:solidFill>
                <a:latin typeface="华文细黑" panose="02010600040101010101" pitchFamily="2" charset="-122"/>
                <a:ea typeface="华文细黑" panose="02010600040101010101" pitchFamily="2" charset="-122"/>
              </a:rPr>
              <a:t>的水位观测数据</a:t>
            </a:r>
            <a:r>
              <a:rPr lang="zh-CN" altLang="en-US" sz="2400" dirty="0">
                <a:latin typeface="华文细黑" panose="02010600040101010101" pitchFamily="2" charset="-122"/>
                <a:ea typeface="华文细黑" panose="02010600040101010101" pitchFamily="2" charset="-122"/>
              </a:rPr>
              <a:t>为节点，绘制水位曲线图，以横坐标表示时间，纵坐标表示水位改正数，可求得任意时刻的水位改正数。</a:t>
            </a:r>
          </a:p>
        </p:txBody>
      </p:sp>
      <p:sp>
        <p:nvSpPr>
          <p:cNvPr id="7373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720F71B-302E-4892-8261-60B5D9B0E359}" type="slidenum">
              <a:rPr lang="en-US" altLang="zh-CN">
                <a:solidFill>
                  <a:srgbClr val="000000"/>
                </a:solidFill>
              </a:rPr>
              <a:pPr eaLnBrk="1" hangingPunct="1"/>
              <a:t>53</a:t>
            </a:fld>
            <a:endParaRPr lang="en-US" altLang="zh-CN">
              <a:solidFill>
                <a:srgbClr val="000000"/>
              </a:solidFill>
            </a:endParaRPr>
          </a:p>
        </p:txBody>
      </p:sp>
      <p:pic>
        <p:nvPicPr>
          <p:cNvPr id="73733" name="图片 1"/>
          <p:cNvPicPr>
            <a:picLocks noChangeAspect="1"/>
          </p:cNvPicPr>
          <p:nvPr/>
        </p:nvPicPr>
        <p:blipFill>
          <a:blip r:embed="rId2">
            <a:extLst>
              <a:ext uri="{28A0092B-C50C-407E-A947-70E740481C1C}">
                <a14:useLocalDpi xmlns:a14="http://schemas.microsoft.com/office/drawing/2010/main" val="0"/>
              </a:ext>
            </a:extLst>
          </a:blip>
          <a:srcRect l="11568" t="24739" r="10602" b="6944"/>
          <a:stretch>
            <a:fillRect/>
          </a:stretch>
        </p:blipFill>
        <p:spPr bwMode="auto">
          <a:xfrm>
            <a:off x="1692275" y="2781300"/>
            <a:ext cx="585946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900113" y="152400"/>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②解析法</a:t>
            </a:r>
          </a:p>
        </p:txBody>
      </p:sp>
      <p:sp>
        <p:nvSpPr>
          <p:cNvPr id="74755" name="Text Box 4"/>
          <p:cNvSpPr txBox="1">
            <a:spLocks noChangeArrowheads="1"/>
          </p:cNvSpPr>
          <p:nvPr/>
        </p:nvSpPr>
        <p:spPr bwMode="auto">
          <a:xfrm>
            <a:off x="974725" y="1600200"/>
            <a:ext cx="733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华文细黑" panose="02010600040101010101" pitchFamily="2" charset="-122"/>
                <a:ea typeface="华文细黑" panose="02010600040101010101" pitchFamily="2" charset="-122"/>
              </a:rPr>
              <a:t>对于</a:t>
            </a:r>
            <a:r>
              <a:rPr lang="en-US" altLang="zh-CN" sz="2400">
                <a:latin typeface="华文细黑" panose="02010600040101010101" pitchFamily="2" charset="-122"/>
                <a:ea typeface="华文细黑" panose="02010600040101010101" pitchFamily="2" charset="-122"/>
              </a:rPr>
              <a:t>N+1</a:t>
            </a:r>
            <a:r>
              <a:rPr lang="zh-CN" altLang="en-US" sz="2400">
                <a:latin typeface="华文细黑" panose="02010600040101010101" pitchFamily="2" charset="-122"/>
                <a:ea typeface="华文细黑" panose="02010600040101010101" pitchFamily="2" charset="-122"/>
              </a:rPr>
              <a:t>次验潮水位观测值：</a:t>
            </a:r>
          </a:p>
        </p:txBody>
      </p:sp>
      <p:graphicFrame>
        <p:nvGraphicFramePr>
          <p:cNvPr id="74756" name="Object 5"/>
          <p:cNvGraphicFramePr>
            <a:graphicFrameLocks noChangeAspect="1"/>
          </p:cNvGraphicFramePr>
          <p:nvPr/>
        </p:nvGraphicFramePr>
        <p:xfrm>
          <a:off x="2590800" y="2362200"/>
          <a:ext cx="3429000" cy="487363"/>
        </p:xfrm>
        <a:graphic>
          <a:graphicData uri="http://schemas.openxmlformats.org/presentationml/2006/ole">
            <mc:AlternateContent xmlns:mc="http://schemas.openxmlformats.org/markup-compatibility/2006">
              <mc:Choice xmlns:v="urn:schemas-microsoft-com:vml" Requires="v">
                <p:oleObj spid="_x0000_s74807" name="Equation" r:id="rId3" imgW="1600200" imgH="228600" progId="Equation.3">
                  <p:embed/>
                </p:oleObj>
              </mc:Choice>
              <mc:Fallback>
                <p:oleObj name="Equation" r:id="rId3" imgW="16002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362200"/>
                        <a:ext cx="34290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7" name="Text Box 6"/>
          <p:cNvSpPr txBox="1">
            <a:spLocks noChangeArrowheads="1"/>
          </p:cNvSpPr>
          <p:nvPr/>
        </p:nvSpPr>
        <p:spPr bwMode="auto">
          <a:xfrm>
            <a:off x="976313" y="3048000"/>
            <a:ext cx="733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华文细黑" panose="02010600040101010101" pitchFamily="2" charset="-122"/>
                <a:ea typeface="华文细黑" panose="02010600040101010101" pitchFamily="2" charset="-122"/>
              </a:rPr>
              <a:t>构造二次多项式：</a:t>
            </a:r>
          </a:p>
        </p:txBody>
      </p:sp>
      <p:graphicFrame>
        <p:nvGraphicFramePr>
          <p:cNvPr id="74758" name="Object 7"/>
          <p:cNvGraphicFramePr>
            <a:graphicFrameLocks noChangeAspect="1"/>
          </p:cNvGraphicFramePr>
          <p:nvPr/>
        </p:nvGraphicFramePr>
        <p:xfrm>
          <a:off x="2590800" y="3962400"/>
          <a:ext cx="3679825" cy="498475"/>
        </p:xfrm>
        <a:graphic>
          <a:graphicData uri="http://schemas.openxmlformats.org/presentationml/2006/ole">
            <mc:AlternateContent xmlns:mc="http://schemas.openxmlformats.org/markup-compatibility/2006">
              <mc:Choice xmlns:v="urn:schemas-microsoft-com:vml" Requires="v">
                <p:oleObj spid="_x0000_s74808" name="Equation" r:id="rId5" imgW="1778000" imgH="241300" progId="Equation.3">
                  <p:embed/>
                </p:oleObj>
              </mc:Choice>
              <mc:Fallback>
                <p:oleObj name="Equation" r:id="rId5" imgW="1778000" imgH="2413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3962400"/>
                        <a:ext cx="367982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1053150-86FC-45D5-899A-A474470275A9}" type="slidenum">
              <a:rPr lang="en-US" altLang="zh-CN">
                <a:solidFill>
                  <a:srgbClr val="000000"/>
                </a:solidFill>
              </a:rPr>
              <a:pPr eaLnBrk="1" hangingPunct="1"/>
              <a:t>54</a:t>
            </a:fld>
            <a:endParaRPr lang="en-US" altLang="zh-CN">
              <a:solidFill>
                <a:srgbClr val="000000"/>
              </a:solidFill>
            </a:endParaRPr>
          </a:p>
        </p:txBody>
      </p:sp>
      <p:sp>
        <p:nvSpPr>
          <p:cNvPr id="74760" name="Text Box 6"/>
          <p:cNvSpPr txBox="1">
            <a:spLocks noChangeArrowheads="1"/>
          </p:cNvSpPr>
          <p:nvPr/>
        </p:nvSpPr>
        <p:spPr bwMode="auto">
          <a:xfrm>
            <a:off x="971550" y="4772025"/>
            <a:ext cx="7331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a:latin typeface="华文细黑" panose="02010600040101010101" pitchFamily="2" charset="-122"/>
                <a:ea typeface="华文细黑" panose="02010600040101010101" pitchFamily="2" charset="-122"/>
              </a:rPr>
              <a:t>抛物线插值、二次样条插值等</a:t>
            </a: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smtClean="0">
                <a:ea typeface="华文新魏" panose="02010800040101010101" pitchFamily="2" charset="-122"/>
              </a:rPr>
              <a:t>2</a:t>
            </a:r>
            <a:r>
              <a:rPr lang="zh-CN" altLang="en-US" smtClean="0">
                <a:ea typeface="华文新魏" panose="02010800040101010101" pitchFamily="2" charset="-122"/>
              </a:rPr>
              <a:t>）多站水位改正</a:t>
            </a:r>
            <a:endParaRPr lang="zh-CN" altLang="en-US" smtClean="0"/>
          </a:p>
        </p:txBody>
      </p:sp>
      <p:sp>
        <p:nvSpPr>
          <p:cNvPr id="75779" name="内容占位符 2"/>
          <p:cNvSpPr>
            <a:spLocks noGrp="1"/>
          </p:cNvSpPr>
          <p:nvPr>
            <p:ph idx="1"/>
          </p:nvPr>
        </p:nvSpPr>
        <p:spPr>
          <a:xfrm>
            <a:off x="900113" y="1052513"/>
            <a:ext cx="7993062" cy="5545137"/>
          </a:xfrm>
        </p:spPr>
        <p:txBody>
          <a:bodyPr/>
          <a:lstStyle/>
          <a:p>
            <a:pPr marL="0" indent="0" eaLnBrk="1" hangingPunct="1">
              <a:lnSpc>
                <a:spcPct val="150000"/>
              </a:lnSpc>
              <a:spcBef>
                <a:spcPct val="0"/>
              </a:spcBef>
              <a:buClrTx/>
              <a:buFontTx/>
              <a:buNone/>
            </a:pPr>
            <a:r>
              <a:rPr lang="zh-CN" altLang="en-US" dirty="0" smtClean="0">
                <a:solidFill>
                  <a:schemeClr val="tx1"/>
                </a:solidFill>
                <a:latin typeface="华文细黑" panose="02010600040101010101" pitchFamily="2" charset="-122"/>
                <a:ea typeface="华文细黑" panose="02010600040101010101" pitchFamily="2" charset="-122"/>
              </a:rPr>
              <a:t>        当测区位于</a:t>
            </a:r>
            <a:r>
              <a:rPr lang="en-US" altLang="zh-CN" dirty="0" smtClean="0">
                <a:solidFill>
                  <a:schemeClr val="tx1"/>
                </a:solidFill>
                <a:latin typeface="华文细黑" panose="02010600040101010101" pitchFamily="2" charset="-122"/>
                <a:ea typeface="华文细黑" panose="02010600040101010101" pitchFamily="2" charset="-122"/>
              </a:rPr>
              <a:t>A</a:t>
            </a:r>
            <a:r>
              <a:rPr lang="zh-CN" altLang="en-US" dirty="0" smtClean="0">
                <a:solidFill>
                  <a:schemeClr val="tx1"/>
                </a:solidFill>
                <a:latin typeface="华文细黑" panose="02010600040101010101" pitchFamily="2" charset="-122"/>
                <a:ea typeface="华文细黑" panose="02010600040101010101" pitchFamily="2" charset="-122"/>
              </a:rPr>
              <a:t>、</a:t>
            </a:r>
            <a:r>
              <a:rPr lang="en-US" altLang="zh-CN" dirty="0" smtClean="0">
                <a:solidFill>
                  <a:schemeClr val="tx1"/>
                </a:solidFill>
                <a:latin typeface="华文细黑" panose="02010600040101010101" pitchFamily="2" charset="-122"/>
                <a:ea typeface="华文细黑" panose="02010600040101010101" pitchFamily="2" charset="-122"/>
              </a:rPr>
              <a:t>B</a:t>
            </a:r>
            <a:r>
              <a:rPr lang="zh-CN" altLang="en-US" dirty="0" smtClean="0">
                <a:solidFill>
                  <a:schemeClr val="tx1"/>
                </a:solidFill>
                <a:latin typeface="华文细黑" panose="02010600040101010101" pitchFamily="2" charset="-122"/>
                <a:ea typeface="华文细黑" panose="02010600040101010101" pitchFamily="2" charset="-122"/>
              </a:rPr>
              <a:t>两个验潮站之间，且超出两站的有效控制范围时，对测区内各点任意时刻的水位改正方法：</a:t>
            </a:r>
            <a:endParaRPr lang="en-US" altLang="zh-CN" dirty="0" smtClean="0">
              <a:solidFill>
                <a:schemeClr val="tx1"/>
              </a:solidFill>
              <a:latin typeface="华文细黑" panose="02010600040101010101" pitchFamily="2" charset="-122"/>
              <a:ea typeface="华文细黑" panose="02010600040101010101" pitchFamily="2" charset="-122"/>
            </a:endParaRPr>
          </a:p>
          <a:p>
            <a:pPr lvl="1">
              <a:lnSpc>
                <a:spcPct val="150000"/>
              </a:lnSpc>
            </a:pPr>
            <a:r>
              <a:rPr lang="zh-CN" altLang="en-US" dirty="0" smtClean="0">
                <a:latin typeface="华文细黑" panose="02010600040101010101" pitchFamily="2" charset="-122"/>
                <a:ea typeface="华文细黑" panose="02010600040101010101" pitchFamily="2" charset="-122"/>
              </a:rPr>
              <a:t>在海区设计时增加验潮站的数量</a:t>
            </a:r>
            <a:endParaRPr lang="en-US" altLang="zh-CN" dirty="0" smtClean="0">
              <a:latin typeface="华文细黑" panose="02010600040101010101" pitchFamily="2" charset="-122"/>
              <a:ea typeface="华文细黑" panose="02010600040101010101" pitchFamily="2" charset="-122"/>
            </a:endParaRPr>
          </a:p>
          <a:p>
            <a:pPr lvl="1">
              <a:lnSpc>
                <a:spcPct val="150000"/>
              </a:lnSpc>
            </a:pPr>
            <a:r>
              <a:rPr lang="zh-CN" altLang="en-US" dirty="0" smtClean="0">
                <a:latin typeface="华文细黑" panose="02010600040101010101" pitchFamily="2" charset="-122"/>
                <a:ea typeface="华文细黑" panose="02010600040101010101" pitchFamily="2" charset="-122"/>
              </a:rPr>
              <a:t>根据</a:t>
            </a:r>
            <a:r>
              <a:rPr lang="en-US" altLang="zh-CN" dirty="0" smtClean="0">
                <a:latin typeface="华文细黑" panose="02010600040101010101" pitchFamily="2" charset="-122"/>
                <a:ea typeface="华文细黑" panose="02010600040101010101" pitchFamily="2" charset="-122"/>
              </a:rPr>
              <a:t>A</a:t>
            </a:r>
            <a:r>
              <a:rPr lang="zh-CN" altLang="en-US" dirty="0" smtClean="0">
                <a:latin typeface="华文细黑" panose="02010600040101010101" pitchFamily="2" charset="-122"/>
                <a:ea typeface="华文细黑" panose="02010600040101010101" pitchFamily="2" charset="-122"/>
              </a:rPr>
              <a:t>、</a:t>
            </a:r>
            <a:r>
              <a:rPr lang="en-US" altLang="zh-CN" dirty="0" smtClean="0">
                <a:latin typeface="华文细黑" panose="02010600040101010101" pitchFamily="2" charset="-122"/>
                <a:ea typeface="华文细黑" panose="02010600040101010101" pitchFamily="2" charset="-122"/>
              </a:rPr>
              <a:t>B</a:t>
            </a:r>
            <a:r>
              <a:rPr lang="zh-CN" altLang="en-US" dirty="0" smtClean="0">
                <a:latin typeface="华文细黑" panose="02010600040101010101" pitchFamily="2" charset="-122"/>
                <a:ea typeface="华文细黑" panose="02010600040101010101" pitchFamily="2" charset="-122"/>
              </a:rPr>
              <a:t>两站的观测资料对控制不到的测区进行线性内插</a:t>
            </a:r>
          </a:p>
        </p:txBody>
      </p:sp>
      <p:sp>
        <p:nvSpPr>
          <p:cNvPr id="7578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53626A6-3092-4303-BD55-B95B99850327}" type="slidenum">
              <a:rPr lang="en-US" altLang="zh-CN">
                <a:solidFill>
                  <a:srgbClr val="000000"/>
                </a:solidFill>
              </a:rPr>
              <a:pPr eaLnBrk="1" hangingPunct="1"/>
              <a:t>55</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930275" y="981075"/>
            <a:ext cx="7313613" cy="576263"/>
          </a:xfrm>
        </p:spPr>
        <p:txBody>
          <a:bodyPr/>
          <a:lstStyle/>
          <a:p>
            <a:r>
              <a:rPr lang="zh-CN" altLang="en-US" smtClean="0">
                <a:latin typeface="华文新魏" panose="02010800040101010101" pitchFamily="2" charset="-122"/>
                <a:ea typeface="华文新魏" panose="02010800040101010101" pitchFamily="2" charset="-122"/>
              </a:rPr>
              <a:t>线性内插（两个验潮站）</a:t>
            </a:r>
          </a:p>
        </p:txBody>
      </p:sp>
      <p:pic>
        <p:nvPicPr>
          <p:cNvPr id="76803" name="图片 3"/>
          <p:cNvPicPr>
            <a:picLocks noChangeAspect="1"/>
          </p:cNvPicPr>
          <p:nvPr/>
        </p:nvPicPr>
        <p:blipFill>
          <a:blip r:embed="rId3">
            <a:extLst>
              <a:ext uri="{28A0092B-C50C-407E-A947-70E740481C1C}">
                <a14:useLocalDpi xmlns:a14="http://schemas.microsoft.com/office/drawing/2010/main" val="0"/>
              </a:ext>
            </a:extLst>
          </a:blip>
          <a:srcRect l="12170" t="15904" r="2046" b="21767"/>
          <a:stretch>
            <a:fillRect/>
          </a:stretch>
        </p:blipFill>
        <p:spPr bwMode="auto">
          <a:xfrm>
            <a:off x="2124075" y="1844675"/>
            <a:ext cx="5549900"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04" name="对象 4"/>
          <p:cNvGraphicFramePr>
            <a:graphicFrameLocks noChangeAspect="1"/>
          </p:cNvGraphicFramePr>
          <p:nvPr/>
        </p:nvGraphicFramePr>
        <p:xfrm>
          <a:off x="2208213" y="4983163"/>
          <a:ext cx="5459412" cy="1114425"/>
        </p:xfrm>
        <a:graphic>
          <a:graphicData uri="http://schemas.openxmlformats.org/presentationml/2006/ole">
            <mc:AlternateContent xmlns:mc="http://schemas.openxmlformats.org/markup-compatibility/2006">
              <mc:Choice xmlns:v="urn:schemas-microsoft-com:vml" Requires="v">
                <p:oleObj spid="_x0000_s76829" name="Equation" r:id="rId4" imgW="2298700" imgH="469900" progId="Equation.DSMT4">
                  <p:embed/>
                </p:oleObj>
              </mc:Choice>
              <mc:Fallback>
                <p:oleObj name="Equation" r:id="rId4" imgW="2298700" imgH="469900" progId="Equation.DSMT4">
                  <p:embed/>
                  <p:pic>
                    <p:nvPicPr>
                      <p:cNvPr id="0"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4983163"/>
                        <a:ext cx="5459412"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A69525B6-8D5C-4269-B2B8-DEF9176D8E88}" type="slidenum">
              <a:rPr lang="en-US" altLang="zh-CN">
                <a:solidFill>
                  <a:srgbClr val="000000"/>
                </a:solidFill>
              </a:rPr>
              <a:pPr eaLnBrk="1" hangingPunct="1"/>
              <a:t>56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endParaRPr lang="zh-CN" altLang="en-US" smtClean="0"/>
          </a:p>
        </p:txBody>
      </p:sp>
      <p:sp>
        <p:nvSpPr>
          <p:cNvPr id="77827" name="标题 1"/>
          <p:cNvSpPr txBox="1">
            <a:spLocks/>
          </p:cNvSpPr>
          <p:nvPr/>
        </p:nvSpPr>
        <p:spPr bwMode="auto">
          <a:xfrm>
            <a:off x="930275" y="981075"/>
            <a:ext cx="7313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000">
                <a:latin typeface="华文新魏" panose="02010800040101010101" pitchFamily="2" charset="-122"/>
                <a:ea typeface="华文新魏" panose="02010800040101010101" pitchFamily="2" charset="-122"/>
              </a:rPr>
              <a:t>线性内插（三个验潮站）</a:t>
            </a:r>
          </a:p>
        </p:txBody>
      </p:sp>
      <p:graphicFrame>
        <p:nvGraphicFramePr>
          <p:cNvPr id="77828" name="对象 5"/>
          <p:cNvGraphicFramePr>
            <a:graphicFrameLocks noChangeAspect="1"/>
          </p:cNvGraphicFramePr>
          <p:nvPr/>
        </p:nvGraphicFramePr>
        <p:xfrm>
          <a:off x="1706563" y="4508500"/>
          <a:ext cx="6394450" cy="1985963"/>
        </p:xfrm>
        <a:graphic>
          <a:graphicData uri="http://schemas.openxmlformats.org/presentationml/2006/ole">
            <mc:AlternateContent xmlns:mc="http://schemas.openxmlformats.org/markup-compatibility/2006">
              <mc:Choice xmlns:v="urn:schemas-microsoft-com:vml" Requires="v">
                <p:oleObj spid="_x0000_s77854" name="Equation" r:id="rId3" imgW="2692400" imgH="838200" progId="Equation.DSMT4">
                  <p:embed/>
                </p:oleObj>
              </mc:Choice>
              <mc:Fallback>
                <p:oleObj name="Equation" r:id="rId3" imgW="2692400" imgH="8382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4508500"/>
                        <a:ext cx="6394450" cy="198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782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26D9536-B5D0-425D-8C90-674E627ECC4E}" type="slidenum">
              <a:rPr lang="en-US" altLang="zh-CN">
                <a:solidFill>
                  <a:srgbClr val="000000"/>
                </a:solidFill>
              </a:rPr>
              <a:pPr eaLnBrk="1" hangingPunct="1"/>
              <a:t>57</a:t>
            </a:fld>
            <a:endParaRPr lang="en-US" altLang="zh-CN">
              <a:solidFill>
                <a:srgbClr val="000000"/>
              </a:solidFill>
            </a:endParaRPr>
          </a:p>
        </p:txBody>
      </p:sp>
      <p:pic>
        <p:nvPicPr>
          <p:cNvPr id="77830"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1844675"/>
            <a:ext cx="4829175"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6470" name="Object 6"/>
          <p:cNvGraphicFramePr>
            <a:graphicFrameLocks noChangeAspect="1"/>
          </p:cNvGraphicFramePr>
          <p:nvPr/>
        </p:nvGraphicFramePr>
        <p:xfrm>
          <a:off x="457200" y="2667000"/>
          <a:ext cx="4191000" cy="3363913"/>
        </p:xfrm>
        <a:graphic>
          <a:graphicData uri="http://schemas.openxmlformats.org/presentationml/2006/ole">
            <mc:AlternateContent xmlns:mc="http://schemas.openxmlformats.org/markup-compatibility/2006">
              <mc:Choice xmlns:v="urn:schemas-microsoft-com:vml" Requires="v">
                <p:oleObj spid="_x0000_s101396" name="Image" r:id="rId3" imgW="2768254" imgH="2222222" progId="Photoshop.Image.7">
                  <p:embed/>
                </p:oleObj>
              </mc:Choice>
              <mc:Fallback>
                <p:oleObj name="Image" r:id="rId3" imgW="2768254" imgH="2222222" progId="Photoshop.Image.7">
                  <p:embed/>
                  <p:pic>
                    <p:nvPicPr>
                      <p:cNvPr id="4464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667000"/>
                        <a:ext cx="4191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6471" name="Text Box 7"/>
          <p:cNvSpPr txBox="1">
            <a:spLocks noChangeArrowheads="1"/>
          </p:cNvSpPr>
          <p:nvPr/>
        </p:nvSpPr>
        <p:spPr bwMode="auto">
          <a:xfrm>
            <a:off x="997496" y="1265761"/>
            <a:ext cx="7331075" cy="93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b="0" dirty="0">
                <a:latin typeface="华文细黑" panose="02010600040101010101" pitchFamily="2" charset="-122"/>
                <a:ea typeface="华文细黑" panose="02010600040101010101" pitchFamily="2" charset="-122"/>
              </a:rPr>
              <a:t>测区范围较大时，用一个站的水位不能控制整个测区时，可采用两个站的水位资料进行水位分带改正。</a:t>
            </a:r>
          </a:p>
        </p:txBody>
      </p:sp>
      <p:graphicFrame>
        <p:nvGraphicFramePr>
          <p:cNvPr id="446472" name="Object 8"/>
          <p:cNvGraphicFramePr>
            <a:graphicFrameLocks noChangeAspect="1"/>
          </p:cNvGraphicFramePr>
          <p:nvPr/>
        </p:nvGraphicFramePr>
        <p:xfrm>
          <a:off x="4495800" y="3048000"/>
          <a:ext cx="3962400" cy="2855913"/>
        </p:xfrm>
        <a:graphic>
          <a:graphicData uri="http://schemas.openxmlformats.org/presentationml/2006/ole">
            <mc:AlternateContent xmlns:mc="http://schemas.openxmlformats.org/markup-compatibility/2006">
              <mc:Choice xmlns:v="urn:schemas-microsoft-com:vml" Requires="v">
                <p:oleObj spid="_x0000_s101397" name="Image" r:id="rId5" imgW="5320635" imgH="3834921" progId="Photoshop.Image.7">
                  <p:embed/>
                </p:oleObj>
              </mc:Choice>
              <mc:Fallback>
                <p:oleObj name="Image" r:id="rId5" imgW="5320635" imgH="3834921" progId="Photoshop.Image.7">
                  <p:embed/>
                  <p:pic>
                    <p:nvPicPr>
                      <p:cNvPr id="44647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048000"/>
                        <a:ext cx="3962400" cy="285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标题 1"/>
          <p:cNvSpPr txBox="1">
            <a:spLocks/>
          </p:cNvSpPr>
          <p:nvPr/>
        </p:nvSpPr>
        <p:spPr bwMode="auto">
          <a:xfrm>
            <a:off x="971600" y="260648"/>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a:lstStyle>
          <a:p>
            <a:r>
              <a:rPr lang="en-US" altLang="zh-CN" dirty="0" smtClean="0">
                <a:ea typeface="华文新魏" panose="02010800040101010101" pitchFamily="2" charset="-122"/>
              </a:rPr>
              <a:t>3</a:t>
            </a:r>
            <a:r>
              <a:rPr lang="zh-CN" altLang="en-US" dirty="0" smtClean="0">
                <a:ea typeface="华文新魏" panose="02010800040101010101" pitchFamily="2" charset="-122"/>
              </a:rPr>
              <a:t>）水位分带改正法</a:t>
            </a:r>
            <a:endParaRPr lang="zh-CN" altLang="en-US" dirty="0" smtClean="0"/>
          </a:p>
        </p:txBody>
      </p:sp>
    </p:spTree>
    <p:extLst>
      <p:ext uri="{BB962C8B-B14F-4D97-AF65-F5344CB8AC3E}">
        <p14:creationId xmlns:p14="http://schemas.microsoft.com/office/powerpoint/2010/main" val="74155767"/>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7" name="Picture 5" descr="C:\Documents and Settings\Administrator\My Documents\My Pictures\2005-05 (五月)\扫描0082.jpg"/>
          <p:cNvPicPr>
            <a:picLocks noChangeAspect="1" noChangeArrowheads="1"/>
          </p:cNvPicPr>
          <p:nvPr/>
        </p:nvPicPr>
        <p:blipFill>
          <a:blip r:embed="rId2">
            <a:extLst>
              <a:ext uri="{28A0092B-C50C-407E-A947-70E740481C1C}">
                <a14:useLocalDpi xmlns:a14="http://schemas.microsoft.com/office/drawing/2010/main" val="0"/>
              </a:ext>
            </a:extLst>
          </a:blip>
          <a:srcRect l="2211" t="19244" r="52042" b="10481"/>
          <a:stretch>
            <a:fillRect/>
          </a:stretch>
        </p:blipFill>
        <p:spPr bwMode="auto">
          <a:xfrm>
            <a:off x="508000" y="2166788"/>
            <a:ext cx="3416300" cy="28463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9878" name="Rectangle 16"/>
          <p:cNvSpPr>
            <a:spLocks noChangeArrowheads="1"/>
          </p:cNvSpPr>
          <p:nvPr/>
        </p:nvSpPr>
        <p:spPr bwMode="auto">
          <a:xfrm>
            <a:off x="965200" y="1134754"/>
            <a:ext cx="7162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smtClean="0">
                <a:ea typeface="华文细黑" panose="02010600040101010101" pitchFamily="2" charset="-122"/>
              </a:rPr>
              <a:t>两站之间潮波传播均匀。</a:t>
            </a:r>
            <a:endParaRPr lang="en-US" altLang="zh-CN" sz="2800" dirty="0" smtClean="0">
              <a:ea typeface="华文细黑" panose="02010600040101010101" pitchFamily="2" charset="-122"/>
            </a:endParaRPr>
          </a:p>
          <a:p>
            <a:pPr eaLnBrk="1" hangingPunct="1"/>
            <a:r>
              <a:rPr lang="zh-CN" altLang="en-US" sz="2800" dirty="0" smtClean="0">
                <a:solidFill>
                  <a:srgbClr val="CC0000"/>
                </a:solidFill>
                <a:ea typeface="华文细黑" panose="02010600040101010101" pitchFamily="2" charset="-122"/>
              </a:rPr>
              <a:t>同相</a:t>
            </a:r>
            <a:r>
              <a:rPr lang="zh-CN" altLang="en-US" sz="2800" dirty="0">
                <a:solidFill>
                  <a:srgbClr val="CC0000"/>
                </a:solidFill>
                <a:ea typeface="华文细黑" panose="02010600040101010101" pitchFamily="2" charset="-122"/>
              </a:rPr>
              <a:t>潮时</a:t>
            </a:r>
            <a:r>
              <a:rPr lang="zh-CN" altLang="en-US" sz="2800" dirty="0">
                <a:ea typeface="华文细黑" panose="02010600040101010101" pitchFamily="2" charset="-122"/>
              </a:rPr>
              <a:t>和 </a:t>
            </a:r>
            <a:r>
              <a:rPr lang="zh-CN" altLang="en-US" sz="2800" dirty="0">
                <a:solidFill>
                  <a:srgbClr val="CC0000"/>
                </a:solidFill>
                <a:ea typeface="华文细黑" panose="02010600040101010101" pitchFamily="2" charset="-122"/>
              </a:rPr>
              <a:t>同相潮高</a:t>
            </a:r>
            <a:r>
              <a:rPr lang="zh-CN" altLang="en-US" sz="2800" dirty="0">
                <a:ea typeface="华文细黑" panose="02010600040101010101" pitchFamily="2" charset="-122"/>
              </a:rPr>
              <a:t>的变化与其距离成比例。</a:t>
            </a:r>
          </a:p>
        </p:txBody>
      </p:sp>
      <p:sp>
        <p:nvSpPr>
          <p:cNvPr id="79879" name="矩形 1"/>
          <p:cNvSpPr>
            <a:spLocks noChangeArrowheads="1"/>
          </p:cNvSpPr>
          <p:nvPr/>
        </p:nvSpPr>
        <p:spPr bwMode="auto">
          <a:xfrm>
            <a:off x="46037" y="5145818"/>
            <a:ext cx="4340226" cy="5080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dirty="0">
                <a:ea typeface="华文细黑" panose="02010600040101010101" pitchFamily="2" charset="-122"/>
              </a:rPr>
              <a:t>两站间</a:t>
            </a:r>
            <a:r>
              <a:rPr lang="zh-CN" altLang="en-US" dirty="0">
                <a:solidFill>
                  <a:srgbClr val="FF0000"/>
                </a:solidFill>
                <a:ea typeface="华文细黑" panose="02010600040101010101" pitchFamily="2" charset="-122"/>
              </a:rPr>
              <a:t>同潮波点</a:t>
            </a:r>
            <a:r>
              <a:rPr lang="zh-CN" altLang="en-US" dirty="0">
                <a:ea typeface="华文细黑" panose="02010600040101010101" pitchFamily="2" charset="-122"/>
              </a:rPr>
              <a:t>潮时的变化与距离成正比</a:t>
            </a:r>
            <a:endParaRPr lang="en-US" altLang="zh-CN" dirty="0">
              <a:ea typeface="华文细黑" panose="02010600040101010101" pitchFamily="2" charset="-122"/>
            </a:endParaRPr>
          </a:p>
        </p:txBody>
      </p:sp>
      <p:sp>
        <p:nvSpPr>
          <p:cNvPr id="79880" name="矩形 18"/>
          <p:cNvSpPr>
            <a:spLocks noChangeArrowheads="1"/>
          </p:cNvSpPr>
          <p:nvPr/>
        </p:nvSpPr>
        <p:spPr bwMode="auto">
          <a:xfrm>
            <a:off x="4768850" y="5192093"/>
            <a:ext cx="4340225" cy="4635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a:ea typeface="华文细黑" panose="02010600040101010101" pitchFamily="2" charset="-122"/>
              </a:rPr>
              <a:t>两站间</a:t>
            </a:r>
            <a:r>
              <a:rPr lang="zh-CN" altLang="en-US">
                <a:solidFill>
                  <a:srgbClr val="FF0000"/>
                </a:solidFill>
                <a:ea typeface="华文细黑" panose="02010600040101010101" pitchFamily="2" charset="-122"/>
              </a:rPr>
              <a:t>同潮波点</a:t>
            </a:r>
            <a:r>
              <a:rPr lang="zh-CN" altLang="en-US">
                <a:ea typeface="华文细黑" panose="02010600040101010101" pitchFamily="2" charset="-122"/>
              </a:rPr>
              <a:t>潮高的变化与距离成正比</a:t>
            </a:r>
            <a:endParaRPr lang="en-US" altLang="zh-CN">
              <a:ea typeface="华文细黑" panose="02010600040101010101" pitchFamily="2" charset="-122"/>
            </a:endParaRPr>
          </a:p>
        </p:txBody>
      </p:sp>
      <p:pic>
        <p:nvPicPr>
          <p:cNvPr id="79881" name="Picture 5" descr="C:\Documents and Settings\Administrator\My Documents\My Pictures\2005-05 (五月)\扫描0082.jpg"/>
          <p:cNvPicPr>
            <a:picLocks noChangeAspect="1" noChangeArrowheads="1"/>
          </p:cNvPicPr>
          <p:nvPr/>
        </p:nvPicPr>
        <p:blipFill>
          <a:blip r:embed="rId2">
            <a:extLst>
              <a:ext uri="{28A0092B-C50C-407E-A947-70E740481C1C}">
                <a14:useLocalDpi xmlns:a14="http://schemas.microsoft.com/office/drawing/2010/main" val="0"/>
              </a:ext>
            </a:extLst>
          </a:blip>
          <a:srcRect l="47958" t="19324" b="10481"/>
          <a:stretch>
            <a:fillRect/>
          </a:stretch>
        </p:blipFill>
        <p:spPr bwMode="auto">
          <a:xfrm>
            <a:off x="5218113" y="2348880"/>
            <a:ext cx="3886200" cy="28432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80434" y="5703507"/>
            <a:ext cx="8176832" cy="1140890"/>
          </a:xfrm>
          <a:prstGeom prst="rect">
            <a:avLst/>
          </a:prstGeom>
        </p:spPr>
        <p:txBody>
          <a:bodyPr wrap="square">
            <a:spAutoFit/>
          </a:bodyPr>
          <a:lstStyle/>
          <a:p>
            <a:pPr marL="457200" indent="-457200" eaLnBrk="1" hangingPunct="1">
              <a:lnSpc>
                <a:spcPct val="150000"/>
              </a:lnSpc>
              <a:buFont typeface="Wingdings" pitchFamily="2" charset="2"/>
              <a:buChar char="Ø"/>
              <a:defRPr/>
            </a:pPr>
            <a:r>
              <a:rPr lang="zh-CN" altLang="en-US" sz="2400" dirty="0">
                <a:ea typeface="华文细黑" pitchFamily="2" charset="-122"/>
                <a:sym typeface="Wingdings" panose="05000000000000000000" pitchFamily="2" charset="2"/>
              </a:rPr>
              <a:t>有潮波图，判断主要分潮的潮波传播是否均匀；</a:t>
            </a:r>
            <a:endParaRPr lang="en-US" altLang="zh-CN" sz="2400" dirty="0">
              <a:ea typeface="华文细黑" pitchFamily="2" charset="-122"/>
              <a:sym typeface="Wingdings" panose="05000000000000000000" pitchFamily="2" charset="2"/>
            </a:endParaRPr>
          </a:p>
          <a:p>
            <a:pPr marL="457200" indent="-457200" eaLnBrk="1" hangingPunct="1">
              <a:lnSpc>
                <a:spcPct val="150000"/>
              </a:lnSpc>
              <a:buFont typeface="Wingdings" pitchFamily="2" charset="2"/>
              <a:buChar char="Ø"/>
              <a:defRPr/>
            </a:pPr>
            <a:r>
              <a:rPr lang="zh-CN" altLang="en-US" sz="2400" dirty="0">
                <a:ea typeface="华文细黑" pitchFamily="2" charset="-122"/>
                <a:sym typeface="Wingdings" panose="05000000000000000000" pitchFamily="2" charset="2"/>
              </a:rPr>
              <a:t>没有潮波图，根据自然地理条件、潮流等因素分析</a:t>
            </a:r>
            <a:endParaRPr lang="en-US" altLang="zh-CN" sz="2400" dirty="0">
              <a:ea typeface="华文细黑" pitchFamily="2" charset="-122"/>
              <a:sym typeface="Wingdings" panose="05000000000000000000" pitchFamily="2" charset="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标题 1"/>
          <p:cNvSpPr>
            <a:spLocks noGrp="1"/>
          </p:cNvSpPr>
          <p:nvPr>
            <p:ph type="ctrTitle"/>
          </p:nvPr>
        </p:nvSpPr>
        <p:spPr>
          <a:xfrm>
            <a:off x="450056" y="2204864"/>
            <a:ext cx="7772400" cy="1470025"/>
          </a:xfrm>
        </p:spPr>
        <p:txBody>
          <a:bodyPr/>
          <a:lstStyle/>
          <a:p>
            <a:pPr algn="ctr">
              <a:spcBef>
                <a:spcPct val="50000"/>
              </a:spcBef>
              <a:buSzPct val="200000"/>
              <a:defRPr/>
            </a:pPr>
            <a:r>
              <a:rPr lang="zh-CN" altLang="en-US" dirty="0" smtClean="0"/>
              <a:t>水深测量</a:t>
            </a:r>
            <a:endParaRPr lang="zh-CN" altLang="en-US" sz="5600" dirty="0" smtClean="0"/>
          </a:p>
        </p:txBody>
      </p:sp>
      <p:sp>
        <p:nvSpPr>
          <p:cNvPr id="2" name="矩形 1"/>
          <p:cNvSpPr/>
          <p:nvPr/>
        </p:nvSpPr>
        <p:spPr>
          <a:xfrm>
            <a:off x="2483768" y="3642299"/>
            <a:ext cx="4572000" cy="2123658"/>
          </a:xfrm>
          <a:prstGeom prst="rect">
            <a:avLst/>
          </a:prstGeom>
        </p:spPr>
        <p:txBody>
          <a:bodyPr>
            <a:spAutoFit/>
          </a:bodyPr>
          <a:lstStyle/>
          <a:p>
            <a:pPr marL="800100" lvl="1" indent="-342900">
              <a:spcBef>
                <a:spcPct val="50000"/>
              </a:spcBef>
              <a:buSzPct val="200000"/>
              <a:buFont typeface="Arial" panose="020B0604020202020204" pitchFamily="34" charset="0"/>
              <a:buChar char="•"/>
              <a:defRPr/>
            </a:pPr>
            <a:r>
              <a:rPr lang="zh-CN" altLang="en-US" sz="2400" dirty="0">
                <a:solidFill>
                  <a:schemeClr val="tx2">
                    <a:lumMod val="50000"/>
                  </a:schemeClr>
                </a:solidFill>
                <a:latin typeface="华文细黑" panose="02010600040101010101" pitchFamily="2" charset="-122"/>
                <a:ea typeface="华文细黑" panose="02010600040101010101" pitchFamily="2" charset="-122"/>
              </a:rPr>
              <a:t>回声测深原理</a:t>
            </a:r>
            <a:endParaRPr lang="en-US" altLang="zh-CN" sz="2400" dirty="0">
              <a:solidFill>
                <a:schemeClr val="tx2">
                  <a:lumMod val="50000"/>
                </a:schemeClr>
              </a:solidFill>
              <a:latin typeface="华文细黑" panose="02010600040101010101" pitchFamily="2" charset="-122"/>
              <a:ea typeface="华文细黑" panose="02010600040101010101" pitchFamily="2" charset="-122"/>
            </a:endParaRPr>
          </a:p>
          <a:p>
            <a:pPr marL="800100" lvl="1" indent="-342900">
              <a:spcBef>
                <a:spcPct val="50000"/>
              </a:spcBef>
              <a:buSzPct val="200000"/>
              <a:buFont typeface="Arial" panose="020B0604020202020204" pitchFamily="34" charset="0"/>
              <a:buChar char="•"/>
              <a:defRPr/>
            </a:pPr>
            <a:r>
              <a:rPr lang="zh-CN" altLang="en-US" sz="2400" dirty="0">
                <a:solidFill>
                  <a:schemeClr val="tx2">
                    <a:lumMod val="50000"/>
                  </a:schemeClr>
                </a:solidFill>
                <a:latin typeface="华文细黑" panose="02010600040101010101" pitchFamily="2" charset="-122"/>
                <a:ea typeface="华文细黑" panose="02010600040101010101" pitchFamily="2" charset="-122"/>
              </a:rPr>
              <a:t>多波束测深系统</a:t>
            </a:r>
            <a:endParaRPr lang="en-US" altLang="zh-CN" sz="2400" dirty="0">
              <a:solidFill>
                <a:schemeClr val="tx2">
                  <a:lumMod val="50000"/>
                </a:schemeClr>
              </a:solidFill>
              <a:latin typeface="华文细黑" panose="02010600040101010101" pitchFamily="2" charset="-122"/>
              <a:ea typeface="华文细黑" panose="02010600040101010101" pitchFamily="2" charset="-122"/>
            </a:endParaRPr>
          </a:p>
          <a:p>
            <a:pPr marL="800100" lvl="1" indent="-342900">
              <a:spcBef>
                <a:spcPct val="50000"/>
              </a:spcBef>
              <a:buSzPct val="200000"/>
              <a:buFont typeface="Arial" panose="020B0604020202020204" pitchFamily="34" charset="0"/>
              <a:buChar char="•"/>
              <a:defRPr/>
            </a:pPr>
            <a:r>
              <a:rPr lang="zh-CN" altLang="en-US" sz="2400" dirty="0">
                <a:solidFill>
                  <a:schemeClr val="tx2">
                    <a:lumMod val="50000"/>
                  </a:schemeClr>
                </a:solidFill>
                <a:latin typeface="华文细黑" panose="02010600040101010101" pitchFamily="2" charset="-122"/>
                <a:ea typeface="华文细黑" panose="02010600040101010101" pitchFamily="2" charset="-122"/>
              </a:rPr>
              <a:t>水位改正</a:t>
            </a:r>
            <a:endParaRPr lang="en-US" altLang="zh-CN" sz="2400" dirty="0">
              <a:solidFill>
                <a:schemeClr val="tx2">
                  <a:lumMod val="50000"/>
                </a:schemeClr>
              </a:solidFill>
              <a:latin typeface="华文细黑" panose="02010600040101010101" pitchFamily="2" charset="-122"/>
              <a:ea typeface="华文细黑" panose="02010600040101010101" pitchFamily="2" charset="-122"/>
            </a:endParaRPr>
          </a:p>
          <a:p>
            <a:pPr marL="793750" lvl="2" indent="-342900">
              <a:spcBef>
                <a:spcPct val="50000"/>
              </a:spcBef>
              <a:buClr>
                <a:srgbClr val="215968"/>
              </a:buClr>
              <a:buSzPct val="200000"/>
              <a:buFont typeface="Arial" panose="020B0604020202020204" pitchFamily="34" charset="0"/>
              <a:buChar char="•"/>
              <a:defRPr/>
            </a:pPr>
            <a:r>
              <a:rPr lang="zh-CN" altLang="en-US" sz="2400" dirty="0">
                <a:solidFill>
                  <a:schemeClr val="tx2">
                    <a:lumMod val="50000"/>
                  </a:schemeClr>
                </a:solidFill>
                <a:latin typeface="华文细黑" panose="02010600040101010101" pitchFamily="2" charset="-122"/>
                <a:ea typeface="华文细黑" panose="02010600040101010101" pitchFamily="2" charset="-122"/>
              </a:rPr>
              <a:t>测深精度</a:t>
            </a:r>
            <a:endParaRPr lang="en-US" altLang="zh-CN" sz="2400" dirty="0">
              <a:solidFill>
                <a:schemeClr val="tx2">
                  <a:lumMod val="50000"/>
                </a:schemeClr>
              </a:solidFill>
              <a:latin typeface="华文细黑" panose="02010600040101010101" pitchFamily="2" charset="-122"/>
              <a:ea typeface="华文细黑" panose="02010600040101010101" pitchFamily="2" charset="-122"/>
            </a:endParaRPr>
          </a:p>
        </p:txBody>
      </p:sp>
    </p:spTree>
    <p:extLst>
      <p:ext uri="{BB962C8B-B14F-4D97-AF65-F5344CB8AC3E}">
        <p14:creationId xmlns:p14="http://schemas.microsoft.com/office/powerpoint/2010/main" val="2073652083"/>
      </p:ext>
    </p:extLst>
  </p:cSld>
  <p:clrMapOvr>
    <a:masterClrMapping/>
  </p:clrMapOvr>
  <p:transition spd="slow" advTm="2550"/>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5" name="图片 22"/>
          <p:cNvPicPr>
            <a:picLocks noChangeAspect="1"/>
          </p:cNvPicPr>
          <p:nvPr/>
        </p:nvPicPr>
        <p:blipFill>
          <a:blip r:embed="rId4">
            <a:extLst>
              <a:ext uri="{28A0092B-C50C-407E-A947-70E740481C1C}">
                <a14:useLocalDpi xmlns:a14="http://schemas.microsoft.com/office/drawing/2010/main" val="0"/>
              </a:ext>
            </a:extLst>
          </a:blip>
          <a:srcRect r="4747" b="19238"/>
          <a:stretch>
            <a:fillRect/>
          </a:stretch>
        </p:blipFill>
        <p:spPr bwMode="auto">
          <a:xfrm>
            <a:off x="1763688" y="3429000"/>
            <a:ext cx="5554662"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Rectangle 8"/>
          <p:cNvSpPr>
            <a:spLocks noChangeArrowheads="1"/>
          </p:cNvSpPr>
          <p:nvPr/>
        </p:nvSpPr>
        <p:spPr bwMode="auto">
          <a:xfrm>
            <a:off x="2074838" y="3963044"/>
            <a:ext cx="2386012" cy="2144713"/>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927" name="Rectangle 9"/>
          <p:cNvSpPr>
            <a:spLocks noChangeArrowheads="1"/>
          </p:cNvSpPr>
          <p:nvPr/>
        </p:nvSpPr>
        <p:spPr bwMode="auto">
          <a:xfrm>
            <a:off x="3275856" y="3963044"/>
            <a:ext cx="2331169" cy="2163763"/>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928" name="Rectangle 10"/>
          <p:cNvSpPr>
            <a:spLocks noChangeArrowheads="1"/>
          </p:cNvSpPr>
          <p:nvPr/>
        </p:nvSpPr>
        <p:spPr bwMode="auto">
          <a:xfrm>
            <a:off x="4460850" y="3963044"/>
            <a:ext cx="2487613" cy="2163763"/>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929" name="Rectangle 11"/>
          <p:cNvSpPr>
            <a:spLocks noChangeArrowheads="1"/>
          </p:cNvSpPr>
          <p:nvPr/>
        </p:nvSpPr>
        <p:spPr bwMode="auto">
          <a:xfrm>
            <a:off x="5607025" y="3963044"/>
            <a:ext cx="1341438" cy="2144713"/>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
        <p:nvSpPr>
          <p:cNvPr id="81930" name="Text Box 12"/>
          <p:cNvSpPr txBox="1">
            <a:spLocks noChangeArrowheads="1"/>
          </p:cNvSpPr>
          <p:nvPr/>
        </p:nvSpPr>
        <p:spPr bwMode="auto">
          <a:xfrm>
            <a:off x="2359000" y="5107632"/>
            <a:ext cx="14255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华文细黑" panose="02010600040101010101" pitchFamily="2" charset="-122"/>
                <a:ea typeface="华文细黑" panose="02010600040101010101" pitchFamily="2" charset="-122"/>
              </a:rPr>
              <a:t>0</a:t>
            </a:r>
            <a:r>
              <a:rPr lang="zh-CN" altLang="en-US" sz="2000">
                <a:latin typeface="华文细黑" panose="02010600040101010101" pitchFamily="2" charset="-122"/>
                <a:ea typeface="华文细黑" panose="02010600040101010101" pitchFamily="2" charset="-122"/>
              </a:rPr>
              <a:t>带</a:t>
            </a:r>
          </a:p>
        </p:txBody>
      </p:sp>
      <p:sp>
        <p:nvSpPr>
          <p:cNvPr id="81931" name="Text Box 13"/>
          <p:cNvSpPr txBox="1">
            <a:spLocks noChangeArrowheads="1"/>
          </p:cNvSpPr>
          <p:nvPr/>
        </p:nvSpPr>
        <p:spPr bwMode="auto">
          <a:xfrm>
            <a:off x="3555975" y="5144144"/>
            <a:ext cx="6064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华文细黑" panose="02010600040101010101" pitchFamily="2" charset="-122"/>
                <a:ea typeface="华文细黑" panose="02010600040101010101" pitchFamily="2" charset="-122"/>
              </a:rPr>
              <a:t>1</a:t>
            </a:r>
            <a:r>
              <a:rPr lang="zh-CN" altLang="en-US" sz="2000">
                <a:latin typeface="华文细黑" panose="02010600040101010101" pitchFamily="2" charset="-122"/>
                <a:ea typeface="华文细黑" panose="02010600040101010101" pitchFamily="2" charset="-122"/>
              </a:rPr>
              <a:t>带</a:t>
            </a:r>
          </a:p>
        </p:txBody>
      </p:sp>
      <p:sp>
        <p:nvSpPr>
          <p:cNvPr id="81932" name="Text Box 14"/>
          <p:cNvSpPr txBox="1">
            <a:spLocks noChangeArrowheads="1"/>
          </p:cNvSpPr>
          <p:nvPr/>
        </p:nvSpPr>
        <p:spPr bwMode="auto">
          <a:xfrm>
            <a:off x="4714850" y="5075882"/>
            <a:ext cx="14239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华文细黑" panose="02010600040101010101" pitchFamily="2" charset="-122"/>
                <a:ea typeface="华文细黑" panose="02010600040101010101" pitchFamily="2" charset="-122"/>
              </a:rPr>
              <a:t>2</a:t>
            </a:r>
            <a:r>
              <a:rPr lang="zh-CN" altLang="en-US" sz="2000">
                <a:latin typeface="华文细黑" panose="02010600040101010101" pitchFamily="2" charset="-122"/>
                <a:ea typeface="华文细黑" panose="02010600040101010101" pitchFamily="2" charset="-122"/>
              </a:rPr>
              <a:t>带</a:t>
            </a:r>
          </a:p>
        </p:txBody>
      </p:sp>
      <p:sp>
        <p:nvSpPr>
          <p:cNvPr id="81933" name="Text Box 15"/>
          <p:cNvSpPr txBox="1">
            <a:spLocks noChangeArrowheads="1"/>
          </p:cNvSpPr>
          <p:nvPr/>
        </p:nvSpPr>
        <p:spPr bwMode="auto">
          <a:xfrm>
            <a:off x="5837213" y="5025082"/>
            <a:ext cx="712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华文细黑" panose="02010600040101010101" pitchFamily="2" charset="-122"/>
                <a:ea typeface="华文细黑" panose="02010600040101010101" pitchFamily="2" charset="-122"/>
              </a:rPr>
              <a:t>3</a:t>
            </a:r>
            <a:r>
              <a:rPr lang="zh-CN" altLang="en-US" sz="2000">
                <a:latin typeface="华文细黑" panose="02010600040101010101" pitchFamily="2" charset="-122"/>
                <a:ea typeface="华文细黑" panose="02010600040101010101" pitchFamily="2" charset="-122"/>
              </a:rPr>
              <a:t>带</a:t>
            </a:r>
          </a:p>
        </p:txBody>
      </p:sp>
      <p:sp>
        <p:nvSpPr>
          <p:cNvPr id="15" name="Rectangle 16"/>
          <p:cNvSpPr>
            <a:spLocks noChangeArrowheads="1"/>
          </p:cNvSpPr>
          <p:nvPr/>
        </p:nvSpPr>
        <p:spPr bwMode="auto">
          <a:xfrm>
            <a:off x="898525" y="1659624"/>
            <a:ext cx="82454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ClrTx/>
              <a:buNone/>
              <a:defRPr/>
            </a:pPr>
            <a:r>
              <a:rPr lang="zh-CN" altLang="en-US" dirty="0" smtClean="0">
                <a:solidFill>
                  <a:schemeClr val="tx1"/>
                </a:solidFill>
                <a:ea typeface="华文细黑" pitchFamily="2" charset="-122"/>
                <a:sym typeface="Wingdings" panose="05000000000000000000" pitchFamily="2" charset="2"/>
              </a:rPr>
              <a:t>两验潮站之间的水位</a:t>
            </a:r>
            <a:r>
              <a:rPr lang="zh-CN" altLang="en-US" b="1" dirty="0" smtClean="0">
                <a:solidFill>
                  <a:srgbClr val="FF0000"/>
                </a:solidFill>
                <a:ea typeface="华文细黑" pitchFamily="2" charset="-122"/>
                <a:sym typeface="Wingdings" panose="05000000000000000000" pitchFamily="2" charset="2"/>
              </a:rPr>
              <a:t>分带数</a:t>
            </a:r>
            <a:r>
              <a:rPr lang="zh-CN" altLang="en-US" dirty="0" smtClean="0">
                <a:solidFill>
                  <a:schemeClr val="tx1"/>
                </a:solidFill>
                <a:ea typeface="华文细黑" pitchFamily="2" charset="-122"/>
                <a:sym typeface="Wingdings" panose="05000000000000000000" pitchFamily="2" charset="2"/>
              </a:rPr>
              <a:t>由下式确定：</a:t>
            </a:r>
            <a:endParaRPr lang="en-US" altLang="zh-CN" dirty="0" smtClean="0">
              <a:solidFill>
                <a:schemeClr val="tx1"/>
              </a:solidFill>
              <a:ea typeface="华文细黑" pitchFamily="2" charset="-122"/>
              <a:sym typeface="Wingdings" panose="05000000000000000000" pitchFamily="2" charset="2"/>
            </a:endParaRPr>
          </a:p>
        </p:txBody>
      </p:sp>
      <p:graphicFrame>
        <p:nvGraphicFramePr>
          <p:cNvPr id="21" name="对象 1"/>
          <p:cNvGraphicFramePr>
            <a:graphicFrameLocks noChangeAspect="1"/>
          </p:cNvGraphicFramePr>
          <p:nvPr>
            <p:extLst>
              <p:ext uri="{D42A27DB-BD31-4B8C-83A1-F6EECF244321}">
                <p14:modId xmlns:p14="http://schemas.microsoft.com/office/powerpoint/2010/main" val="3922026675"/>
              </p:ext>
            </p:extLst>
          </p:nvPr>
        </p:nvGraphicFramePr>
        <p:xfrm>
          <a:off x="1224160" y="2541265"/>
          <a:ext cx="1447800" cy="963613"/>
        </p:xfrm>
        <a:graphic>
          <a:graphicData uri="http://schemas.openxmlformats.org/presentationml/2006/ole">
            <mc:AlternateContent xmlns:mc="http://schemas.openxmlformats.org/markup-compatibility/2006">
              <mc:Choice xmlns:v="urn:schemas-microsoft-com:vml" Requires="v">
                <p:oleObj spid="_x0000_s102429" name="Equation" r:id="rId5" imgW="609336" imgH="406224" progId="Equation.DSMT4">
                  <p:embed/>
                </p:oleObj>
              </mc:Choice>
              <mc:Fallback>
                <p:oleObj name="Equation" r:id="rId5" imgW="609336" imgH="406224" progId="Equation.DSMT4">
                  <p:embed/>
                  <p:pic>
                    <p:nvPicPr>
                      <p:cNvPr id="16"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4160" y="2541265"/>
                        <a:ext cx="14478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矩形 2"/>
          <p:cNvSpPr>
            <a:spLocks noChangeArrowheads="1"/>
          </p:cNvSpPr>
          <p:nvPr/>
        </p:nvSpPr>
        <p:spPr bwMode="auto">
          <a:xfrm>
            <a:off x="3456185" y="2348880"/>
            <a:ext cx="5148263" cy="1543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buFont typeface="Wingdings" panose="05000000000000000000" pitchFamily="2" charset="2"/>
              <a:buChar char="Ø"/>
            </a:pPr>
            <a:r>
              <a:rPr lang="en-US" altLang="zh-CN" sz="2000" dirty="0">
                <a:ea typeface="华文细黑" panose="02010600040101010101" pitchFamily="2" charset="-122"/>
                <a:sym typeface="Wingdings" panose="05000000000000000000" pitchFamily="2" charset="2"/>
              </a:rPr>
              <a:t>K</a:t>
            </a:r>
            <a:r>
              <a:rPr lang="zh-CN" altLang="en-US" sz="2000" dirty="0">
                <a:ea typeface="华文细黑" panose="02010600040101010101" pitchFamily="2" charset="-122"/>
                <a:sym typeface="Wingdings" panose="05000000000000000000" pitchFamily="2" charset="2"/>
              </a:rPr>
              <a:t>为分带数：</a:t>
            </a:r>
            <a:endParaRPr lang="en-US" altLang="zh-CN" sz="2000" dirty="0">
              <a:ea typeface="华文细黑" panose="02010600040101010101" pitchFamily="2" charset="-122"/>
              <a:sym typeface="Wingdings" panose="05000000000000000000" pitchFamily="2" charset="2"/>
            </a:endParaRPr>
          </a:p>
          <a:p>
            <a:pPr eaLnBrk="1" hangingPunct="1">
              <a:lnSpc>
                <a:spcPct val="120000"/>
              </a:lnSpc>
              <a:buFont typeface="Wingdings" panose="05000000000000000000" pitchFamily="2" charset="2"/>
              <a:buChar char="Ø"/>
            </a:pPr>
            <a:r>
              <a:rPr lang="en-US" altLang="zh-CN" sz="2000" dirty="0">
                <a:ea typeface="华文细黑" panose="02010600040101010101" pitchFamily="2" charset="-122"/>
                <a:sym typeface="Wingdings" panose="05000000000000000000" pitchFamily="2" charset="2"/>
              </a:rPr>
              <a:t>     </a:t>
            </a:r>
            <a:r>
              <a:rPr lang="zh-CN" altLang="en-US" sz="2000" dirty="0">
                <a:ea typeface="华文细黑" panose="02010600040101010101" pitchFamily="2" charset="-122"/>
                <a:sym typeface="Wingdings" panose="05000000000000000000" pitchFamily="2" charset="2"/>
              </a:rPr>
              <a:t>为两验潮站深度基准面重叠时，同一时刻两验潮站间的最大水位差</a:t>
            </a:r>
            <a:endParaRPr lang="en-US" altLang="zh-CN" sz="2000" dirty="0">
              <a:ea typeface="华文细黑" panose="02010600040101010101" pitchFamily="2" charset="-122"/>
              <a:sym typeface="Wingdings" panose="05000000000000000000" pitchFamily="2" charset="2"/>
            </a:endParaRPr>
          </a:p>
          <a:p>
            <a:pPr eaLnBrk="1" hangingPunct="1">
              <a:lnSpc>
                <a:spcPct val="120000"/>
              </a:lnSpc>
              <a:buFont typeface="Wingdings" panose="05000000000000000000" pitchFamily="2" charset="2"/>
              <a:buChar char="Ø"/>
            </a:pPr>
            <a:r>
              <a:rPr lang="en-US" altLang="zh-CN" sz="2000" dirty="0">
                <a:ea typeface="华文细黑" panose="02010600040101010101" pitchFamily="2" charset="-122"/>
                <a:sym typeface="Wingdings" panose="05000000000000000000" pitchFamily="2" charset="2"/>
              </a:rPr>
              <a:t>       </a:t>
            </a:r>
            <a:r>
              <a:rPr lang="zh-CN" altLang="en-US" sz="2000" dirty="0">
                <a:ea typeface="华文细黑" panose="02010600040101010101" pitchFamily="2" charset="-122"/>
                <a:sym typeface="Wingdings" panose="05000000000000000000" pitchFamily="2" charset="2"/>
              </a:rPr>
              <a:t>为测深精度</a:t>
            </a:r>
            <a:endParaRPr lang="en-US" altLang="zh-CN" sz="2000" dirty="0">
              <a:ea typeface="华文细黑" panose="02010600040101010101" pitchFamily="2" charset="-122"/>
              <a:sym typeface="Wingdings" panose="05000000000000000000" pitchFamily="2" charset="2"/>
            </a:endParaRPr>
          </a:p>
        </p:txBody>
      </p:sp>
      <p:graphicFrame>
        <p:nvGraphicFramePr>
          <p:cNvPr id="23" name="对象 3"/>
          <p:cNvGraphicFramePr>
            <a:graphicFrameLocks noChangeAspect="1"/>
          </p:cNvGraphicFramePr>
          <p:nvPr>
            <p:extLst>
              <p:ext uri="{D42A27DB-BD31-4B8C-83A1-F6EECF244321}">
                <p14:modId xmlns:p14="http://schemas.microsoft.com/office/powerpoint/2010/main" val="2199975940"/>
              </p:ext>
            </p:extLst>
          </p:nvPr>
        </p:nvGraphicFramePr>
        <p:xfrm>
          <a:off x="3994125" y="2824806"/>
          <a:ext cx="336550" cy="284163"/>
        </p:xfrm>
        <a:graphic>
          <a:graphicData uri="http://schemas.openxmlformats.org/presentationml/2006/ole">
            <mc:AlternateContent xmlns:mc="http://schemas.openxmlformats.org/markup-compatibility/2006">
              <mc:Choice xmlns:v="urn:schemas-microsoft-com:vml" Requires="v">
                <p:oleObj spid="_x0000_s102430" name="Equation" r:id="rId7" imgW="241195" imgH="203112" progId="Equation.DSMT4">
                  <p:embed/>
                </p:oleObj>
              </mc:Choice>
              <mc:Fallback>
                <p:oleObj name="Equation" r:id="rId7" imgW="241195" imgH="203112" progId="Equation.DSMT4">
                  <p:embed/>
                  <p:pic>
                    <p:nvPicPr>
                      <p:cNvPr id="18" name="对象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4125" y="2824806"/>
                        <a:ext cx="33655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4"/>
          <p:cNvGraphicFramePr>
            <a:graphicFrameLocks noChangeAspect="1"/>
          </p:cNvGraphicFramePr>
          <p:nvPr>
            <p:extLst>
              <p:ext uri="{D42A27DB-BD31-4B8C-83A1-F6EECF244321}">
                <p14:modId xmlns:p14="http://schemas.microsoft.com/office/powerpoint/2010/main" val="1484384759"/>
              </p:ext>
            </p:extLst>
          </p:nvPr>
        </p:nvGraphicFramePr>
        <p:xfrm>
          <a:off x="4020853" y="3530451"/>
          <a:ext cx="384175" cy="276225"/>
        </p:xfrm>
        <a:graphic>
          <a:graphicData uri="http://schemas.openxmlformats.org/presentationml/2006/ole">
            <mc:AlternateContent xmlns:mc="http://schemas.openxmlformats.org/markup-compatibility/2006">
              <mc:Choice xmlns:v="urn:schemas-microsoft-com:vml" Requires="v">
                <p:oleObj spid="_x0000_s102431" name="Equation" r:id="rId9" imgW="228501" imgH="165028" progId="Equation.DSMT4">
                  <p:embed/>
                </p:oleObj>
              </mc:Choice>
              <mc:Fallback>
                <p:oleObj name="Equation" r:id="rId9" imgW="228501" imgH="165028" progId="Equation.DSMT4">
                  <p:embed/>
                  <p:pic>
                    <p:nvPicPr>
                      <p:cNvPr id="19" name="对象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0853" y="3530451"/>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Rectangle 16"/>
          <p:cNvSpPr>
            <a:spLocks noChangeArrowheads="1"/>
          </p:cNvSpPr>
          <p:nvPr/>
        </p:nvSpPr>
        <p:spPr bwMode="auto">
          <a:xfrm>
            <a:off x="872533" y="939976"/>
            <a:ext cx="79930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ClrTx/>
              <a:buNone/>
              <a:defRPr/>
            </a:pPr>
            <a:r>
              <a:rPr lang="zh-CN" altLang="en-US" dirty="0" smtClean="0">
                <a:solidFill>
                  <a:schemeClr val="tx1"/>
                </a:solidFill>
                <a:ea typeface="华文细黑" pitchFamily="2" charset="-122"/>
                <a:sym typeface="Wingdings" panose="05000000000000000000" pitchFamily="2" charset="2"/>
              </a:rPr>
              <a:t>分带的界限方向与潮波传播方向垂直；</a:t>
            </a:r>
            <a:endParaRPr lang="en-US" altLang="zh-CN" dirty="0" smtClean="0">
              <a:solidFill>
                <a:schemeClr val="tx1"/>
              </a:solidFill>
              <a:ea typeface="华文细黑" pitchFamily="2" charset="-122"/>
              <a:sym typeface="Wingdings" panose="05000000000000000000" pitchFamily="2" charset="2"/>
            </a:endParaRPr>
          </a:p>
        </p:txBody>
      </p:sp>
    </p:spTree>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484" name="Object 2052"/>
          <p:cNvGraphicFramePr>
            <a:graphicFrameLocks noChangeAspect="1"/>
          </p:cNvGraphicFramePr>
          <p:nvPr/>
        </p:nvGraphicFramePr>
        <p:xfrm>
          <a:off x="381000" y="2057400"/>
          <a:ext cx="4876800" cy="3279775"/>
        </p:xfrm>
        <a:graphic>
          <a:graphicData uri="http://schemas.openxmlformats.org/presentationml/2006/ole">
            <mc:AlternateContent xmlns:mc="http://schemas.openxmlformats.org/markup-compatibility/2006">
              <mc:Choice xmlns:v="urn:schemas-microsoft-com:vml" Requires="v">
                <p:oleObj spid="_x0000_s103458" name="Image" r:id="rId3" imgW="4304762" imgH="2895238" progId="Photoshop.Image.7">
                  <p:embed/>
                </p:oleObj>
              </mc:Choice>
              <mc:Fallback>
                <p:oleObj name="Image" r:id="rId3" imgW="4304762" imgH="2895238" progId="Photoshop.Image.7">
                  <p:embed/>
                  <p:pic>
                    <p:nvPicPr>
                      <p:cNvPr id="532484" name="Object 2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57400"/>
                        <a:ext cx="4876800" cy="327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2485" name="Object 2053"/>
          <p:cNvGraphicFramePr>
            <a:graphicFrameLocks noChangeAspect="1"/>
          </p:cNvGraphicFramePr>
          <p:nvPr/>
        </p:nvGraphicFramePr>
        <p:xfrm>
          <a:off x="5062538" y="2836863"/>
          <a:ext cx="3776662" cy="1963737"/>
        </p:xfrm>
        <a:graphic>
          <a:graphicData uri="http://schemas.openxmlformats.org/presentationml/2006/ole">
            <mc:AlternateContent xmlns:mc="http://schemas.openxmlformats.org/markup-compatibility/2006">
              <mc:Choice xmlns:v="urn:schemas-microsoft-com:vml" Requires="v">
                <p:oleObj spid="_x0000_s103459" name="Equation" r:id="rId5" imgW="1511280" imgH="787320" progId="Equation.3">
                  <p:embed/>
                </p:oleObj>
              </mc:Choice>
              <mc:Fallback>
                <p:oleObj name="Equation" r:id="rId5" imgW="1511280" imgH="787320" progId="Equation.3">
                  <p:embed/>
                  <p:pic>
                    <p:nvPicPr>
                      <p:cNvPr id="532485" name="Object 20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2538" y="2836863"/>
                        <a:ext cx="3776662" cy="1963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486" name="Line 2054"/>
          <p:cNvSpPr>
            <a:spLocks noChangeShapeType="1"/>
          </p:cNvSpPr>
          <p:nvPr/>
        </p:nvSpPr>
        <p:spPr bwMode="auto">
          <a:xfrm>
            <a:off x="1524000" y="2971800"/>
            <a:ext cx="0" cy="1524000"/>
          </a:xfrm>
          <a:prstGeom prst="line">
            <a:avLst/>
          </a:prstGeom>
          <a:noFill/>
          <a:ln w="28575">
            <a:solidFill>
              <a:srgbClr val="CC0000"/>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487" name="Line 2055"/>
          <p:cNvSpPr>
            <a:spLocks noChangeShapeType="1"/>
          </p:cNvSpPr>
          <p:nvPr/>
        </p:nvSpPr>
        <p:spPr bwMode="auto">
          <a:xfrm>
            <a:off x="914400" y="4462463"/>
            <a:ext cx="609600" cy="0"/>
          </a:xfrm>
          <a:prstGeom prst="line">
            <a:avLst/>
          </a:prstGeom>
          <a:noFill/>
          <a:ln w="2857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32488" name="Object 2056"/>
          <p:cNvGraphicFramePr>
            <a:graphicFrameLocks noChangeAspect="1"/>
          </p:cNvGraphicFramePr>
          <p:nvPr/>
        </p:nvGraphicFramePr>
        <p:xfrm>
          <a:off x="1524000" y="3581400"/>
          <a:ext cx="444500" cy="569913"/>
        </p:xfrm>
        <a:graphic>
          <a:graphicData uri="http://schemas.openxmlformats.org/presentationml/2006/ole">
            <mc:AlternateContent xmlns:mc="http://schemas.openxmlformats.org/markup-compatibility/2006">
              <mc:Choice xmlns:v="urn:schemas-microsoft-com:vml" Requires="v">
                <p:oleObj spid="_x0000_s103460" name="Equation" r:id="rId7" imgW="177480" imgH="228600" progId="Equation.3">
                  <p:embed/>
                </p:oleObj>
              </mc:Choice>
              <mc:Fallback>
                <p:oleObj name="Equation" r:id="rId7" imgW="177480" imgH="228600" progId="Equation.3">
                  <p:embed/>
                  <p:pic>
                    <p:nvPicPr>
                      <p:cNvPr id="532488" name="Object 20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581400"/>
                        <a:ext cx="44450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2489" name="Object 2057"/>
          <p:cNvGraphicFramePr>
            <a:graphicFrameLocks noChangeAspect="1"/>
          </p:cNvGraphicFramePr>
          <p:nvPr/>
        </p:nvGraphicFramePr>
        <p:xfrm>
          <a:off x="1066800" y="4038600"/>
          <a:ext cx="285750" cy="569913"/>
        </p:xfrm>
        <a:graphic>
          <a:graphicData uri="http://schemas.openxmlformats.org/presentationml/2006/ole">
            <mc:AlternateContent xmlns:mc="http://schemas.openxmlformats.org/markup-compatibility/2006">
              <mc:Choice xmlns:v="urn:schemas-microsoft-com:vml" Requires="v">
                <p:oleObj spid="_x0000_s103461" name="Equation" r:id="rId9" imgW="114120" imgH="228600" progId="Equation.3">
                  <p:embed/>
                </p:oleObj>
              </mc:Choice>
              <mc:Fallback>
                <p:oleObj name="Equation" r:id="rId9" imgW="114120" imgH="228600" progId="Equation.3">
                  <p:embed/>
                  <p:pic>
                    <p:nvPicPr>
                      <p:cNvPr id="532489" name="Object 20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4038600"/>
                        <a:ext cx="285750"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30330623"/>
      </p:ext>
    </p:extLst>
  </p:cSld>
  <p:clrMapOvr>
    <a:masterClrMapping/>
  </p:clrMapOvr>
  <p:transition>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238709" y="2062549"/>
            <a:ext cx="6696744" cy="4534803"/>
          </a:xfrm>
          <a:prstGeom prst="rect">
            <a:avLst/>
          </a:prstGeom>
        </p:spPr>
      </p:pic>
    </p:spTree>
    <p:extLst>
      <p:ext uri="{BB962C8B-B14F-4D97-AF65-F5344CB8AC3E}">
        <p14:creationId xmlns:p14="http://schemas.microsoft.com/office/powerpoint/2010/main" val="1540791134"/>
      </p:ext>
    </p:extLst>
  </p:cSld>
  <p:clrMapOvr>
    <a:masterClrMapping/>
  </p:clrMapOvr>
  <p:transition>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4"/>
          <p:cNvSpPr txBox="1">
            <a:spLocks noChangeArrowheads="1"/>
          </p:cNvSpPr>
          <p:nvPr/>
        </p:nvSpPr>
        <p:spPr bwMode="auto">
          <a:xfrm>
            <a:off x="1042988" y="3141663"/>
            <a:ext cx="7921625" cy="203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50000"/>
              </a:lnSpc>
              <a:buFontTx/>
              <a:buAutoNum type="arabicPeriod"/>
              <a:defRPr/>
            </a:pPr>
            <a:r>
              <a:rPr lang="zh-CN" altLang="en-US" sz="2800" dirty="0" smtClean="0">
                <a:ea typeface="华文细黑" pitchFamily="2" charset="-122"/>
              </a:rPr>
              <a:t>求解潮时差</a:t>
            </a:r>
            <a:endParaRPr lang="en-US" altLang="zh-CN" sz="2800" dirty="0" smtClean="0">
              <a:ea typeface="华文细黑" pitchFamily="2" charset="-122"/>
            </a:endParaRPr>
          </a:p>
          <a:p>
            <a:pPr marL="514350" indent="-514350" eaLnBrk="1" hangingPunct="1">
              <a:lnSpc>
                <a:spcPct val="150000"/>
              </a:lnSpc>
              <a:buFontTx/>
              <a:buAutoNum type="arabicPeriod"/>
              <a:defRPr/>
            </a:pPr>
            <a:r>
              <a:rPr lang="zh-CN" altLang="en-US" sz="2800" dirty="0" smtClean="0">
                <a:ea typeface="华文细黑" pitchFamily="2" charset="-122"/>
              </a:rPr>
              <a:t>求解任意点水位改正数</a:t>
            </a:r>
          </a:p>
          <a:p>
            <a:pPr eaLnBrk="1" hangingPunct="1">
              <a:lnSpc>
                <a:spcPct val="150000"/>
              </a:lnSpc>
              <a:defRPr/>
            </a:pPr>
            <a:endParaRPr lang="en-US" altLang="zh-CN" sz="2800" dirty="0" smtClean="0">
              <a:ea typeface="华文细黑" pitchFamily="2" charset="-122"/>
            </a:endParaRPr>
          </a:p>
        </p:txBody>
      </p:sp>
      <p:sp>
        <p:nvSpPr>
          <p:cNvPr id="8294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E7368B7-E60A-4E53-9AAA-D06BE4B95C74}" type="slidenum">
              <a:rPr lang="en-US" altLang="zh-CN">
                <a:solidFill>
                  <a:srgbClr val="000000"/>
                </a:solidFill>
              </a:rPr>
              <a:pPr eaLnBrk="1" hangingPunct="1"/>
              <a:t>63</a:t>
            </a:fld>
            <a:endParaRPr lang="en-US" altLang="zh-CN">
              <a:solidFill>
                <a:srgbClr val="000000"/>
              </a:solidFill>
            </a:endParaRPr>
          </a:p>
        </p:txBody>
      </p:sp>
      <p:sp>
        <p:nvSpPr>
          <p:cNvPr id="82948" name="标题 1"/>
          <p:cNvSpPr txBox="1">
            <a:spLocks/>
          </p:cNvSpPr>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4000">
                <a:ea typeface="华文新魏" panose="02010800040101010101" pitchFamily="2" charset="-122"/>
              </a:rPr>
              <a:t>4</a:t>
            </a:r>
            <a:r>
              <a:rPr lang="zh-CN" altLang="en-US" sz="4000">
                <a:ea typeface="华文新魏" panose="02010800040101010101" pitchFamily="2" charset="-122"/>
              </a:rPr>
              <a:t>）潮时差法水位改正 </a:t>
            </a:r>
            <a:endParaRPr lang="zh-CN" altLang="en-US" sz="4000"/>
          </a:p>
        </p:txBody>
      </p:sp>
      <p:sp>
        <p:nvSpPr>
          <p:cNvPr id="82949" name="矩形 1"/>
          <p:cNvSpPr>
            <a:spLocks noChangeArrowheads="1"/>
          </p:cNvSpPr>
          <p:nvPr/>
        </p:nvSpPr>
        <p:spPr bwMode="auto">
          <a:xfrm>
            <a:off x="976313" y="981075"/>
            <a:ext cx="78247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dirty="0">
                <a:ea typeface="华文细黑" panose="02010600040101010101" pitchFamily="2" charset="-122"/>
              </a:rPr>
              <a:t>前提：假设两个验潮站之间的潮时和潮高的变化与距离成正比。</a:t>
            </a:r>
          </a:p>
        </p:txBody>
      </p:sp>
      <p:sp>
        <p:nvSpPr>
          <p:cNvPr id="82950" name="矩形 6"/>
          <p:cNvSpPr>
            <a:spLocks noChangeArrowheads="1"/>
          </p:cNvSpPr>
          <p:nvPr/>
        </p:nvSpPr>
        <p:spPr bwMode="auto">
          <a:xfrm>
            <a:off x="1042988" y="2427288"/>
            <a:ext cx="7826375"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ea typeface="华文细黑" panose="02010600040101010101" pitchFamily="2" charset="-122"/>
              </a:rPr>
              <a:t>解算过程：</a:t>
            </a:r>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
          <p:cNvSpPr txBox="1">
            <a:spLocks noChangeArrowheads="1"/>
          </p:cNvSpPr>
          <p:nvPr/>
        </p:nvSpPr>
        <p:spPr bwMode="auto">
          <a:xfrm>
            <a:off x="971550" y="1052513"/>
            <a:ext cx="79216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800">
                <a:solidFill>
                  <a:srgbClr val="FF0000"/>
                </a:solidFill>
                <a:ea typeface="华文细黑" panose="02010600040101010101" pitchFamily="2" charset="-122"/>
              </a:rPr>
              <a:t>潮时差</a:t>
            </a:r>
            <a:r>
              <a:rPr lang="en-US" altLang="zh-CN" sz="2800">
                <a:ea typeface="华文细黑" panose="02010600040101010101" pitchFamily="2" charset="-122"/>
              </a:rPr>
              <a:t>——</a:t>
            </a:r>
            <a:r>
              <a:rPr lang="zh-CN" altLang="en-US" sz="2800">
                <a:ea typeface="华文细黑" panose="02010600040101010101" pitchFamily="2" charset="-122"/>
              </a:rPr>
              <a:t>两个验潮站的水位信号相似时的时差叫做潮时差。</a:t>
            </a:r>
            <a:endParaRPr lang="en-US" altLang="zh-CN" sz="2800">
              <a:ea typeface="华文细黑" panose="02010600040101010101" pitchFamily="2" charset="-122"/>
            </a:endParaRPr>
          </a:p>
          <a:p>
            <a:pPr eaLnBrk="1" hangingPunct="1">
              <a:lnSpc>
                <a:spcPct val="150000"/>
              </a:lnSpc>
            </a:pPr>
            <a:endParaRPr lang="en-US" altLang="zh-CN" sz="2800">
              <a:ea typeface="华文细黑" panose="02010600040101010101" pitchFamily="2" charset="-122"/>
            </a:endParaRPr>
          </a:p>
        </p:txBody>
      </p:sp>
      <p:graphicFrame>
        <p:nvGraphicFramePr>
          <p:cNvPr id="83971" name="Object 5"/>
          <p:cNvGraphicFramePr>
            <a:graphicFrameLocks noChangeAspect="1"/>
          </p:cNvGraphicFramePr>
          <p:nvPr/>
        </p:nvGraphicFramePr>
        <p:xfrm>
          <a:off x="2111375" y="3068638"/>
          <a:ext cx="5124450" cy="2714625"/>
        </p:xfrm>
        <a:graphic>
          <a:graphicData uri="http://schemas.openxmlformats.org/presentationml/2006/ole">
            <mc:AlternateContent xmlns:mc="http://schemas.openxmlformats.org/markup-compatibility/2006">
              <mc:Choice xmlns:v="urn:schemas-microsoft-com:vml" Requires="v">
                <p:oleObj spid="_x0000_s83996" name="位图图像" r:id="rId3" imgW="5125165" imgH="2715004" progId="PBrush">
                  <p:embed/>
                </p:oleObj>
              </mc:Choice>
              <mc:Fallback>
                <p:oleObj name="位图图像" r:id="rId3" imgW="5125165" imgH="2715004" progId="PBrus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75" y="3068638"/>
                        <a:ext cx="5124450"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BAD61D2-1AA1-44F2-BF61-2BA1F230C595}" type="slidenum">
              <a:rPr lang="en-US" altLang="zh-CN">
                <a:solidFill>
                  <a:srgbClr val="000000"/>
                </a:solidFill>
              </a:rPr>
              <a:pPr eaLnBrk="1" hangingPunct="1"/>
              <a:t>64</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4"/>
          <p:cNvSpPr txBox="1">
            <a:spLocks noChangeArrowheads="1"/>
          </p:cNvSpPr>
          <p:nvPr/>
        </p:nvSpPr>
        <p:spPr bwMode="auto">
          <a:xfrm>
            <a:off x="971550" y="2384425"/>
            <a:ext cx="79216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ea typeface="华文细黑" panose="02010600040101010101" pitchFamily="2" charset="-122"/>
              </a:rPr>
              <a:t>        若</a:t>
            </a:r>
            <a:r>
              <a:rPr lang="en-US" altLang="zh-CN" sz="2400">
                <a:ea typeface="华文细黑" panose="02010600040101010101" pitchFamily="2" charset="-122"/>
              </a:rPr>
              <a:t>A</a:t>
            </a:r>
            <a:r>
              <a:rPr lang="zh-CN" altLang="en-US" sz="2400">
                <a:ea typeface="华文细黑" panose="02010600040101010101" pitchFamily="2" charset="-122"/>
              </a:rPr>
              <a:t>、</a:t>
            </a:r>
            <a:r>
              <a:rPr lang="en-US" altLang="zh-CN" sz="2400">
                <a:ea typeface="华文细黑" panose="02010600040101010101" pitchFamily="2" charset="-122"/>
              </a:rPr>
              <a:t>B</a:t>
            </a:r>
            <a:r>
              <a:rPr lang="zh-CN" altLang="en-US" sz="2400">
                <a:ea typeface="华文细黑" panose="02010600040101010101" pitchFamily="2" charset="-122"/>
              </a:rPr>
              <a:t>两站在时间段</a:t>
            </a:r>
            <a:r>
              <a:rPr lang="en-US" altLang="zh-CN" sz="2400">
                <a:ea typeface="华文细黑" panose="02010600040101010101" pitchFamily="2" charset="-122"/>
              </a:rPr>
              <a:t>[N</a:t>
            </a:r>
            <a:r>
              <a:rPr lang="en-US" altLang="zh-CN" sz="2400" baseline="-25000">
                <a:ea typeface="华文细黑" panose="02010600040101010101" pitchFamily="2" charset="-122"/>
              </a:rPr>
              <a:t>1</a:t>
            </a:r>
            <a:r>
              <a:rPr lang="zh-CN" altLang="en-US" sz="2400">
                <a:ea typeface="华文细黑" panose="02010600040101010101" pitchFamily="2" charset="-122"/>
              </a:rPr>
              <a:t>，</a:t>
            </a:r>
            <a:r>
              <a:rPr lang="en-US" altLang="zh-CN" sz="2400">
                <a:ea typeface="华文细黑" panose="02010600040101010101" pitchFamily="2" charset="-122"/>
              </a:rPr>
              <a:t>N</a:t>
            </a:r>
            <a:r>
              <a:rPr lang="en-US" altLang="zh-CN" sz="2400" baseline="-25000">
                <a:ea typeface="华文细黑" panose="02010600040101010101" pitchFamily="2" charset="-122"/>
              </a:rPr>
              <a:t>2</a:t>
            </a:r>
            <a:r>
              <a:rPr lang="en-US" altLang="zh-CN" sz="2400">
                <a:ea typeface="华文细黑" panose="02010600040101010101" pitchFamily="2" charset="-122"/>
              </a:rPr>
              <a:t>]</a:t>
            </a:r>
            <a:r>
              <a:rPr lang="zh-CN" altLang="en-US" sz="2400">
                <a:ea typeface="华文细黑" panose="02010600040101010101" pitchFamily="2" charset="-122"/>
              </a:rPr>
              <a:t>进行同步观测，两站的水位采样分别为与时间相关的序列</a:t>
            </a:r>
            <a:r>
              <a:rPr lang="en-US" altLang="zh-CN" sz="2400">
                <a:ea typeface="华文细黑" panose="02010600040101010101" pitchFamily="2" charset="-122"/>
              </a:rPr>
              <a:t>X</a:t>
            </a:r>
            <a:r>
              <a:rPr lang="en-US" altLang="zh-CN" sz="2400" baseline="-25000">
                <a:ea typeface="华文细黑" panose="02010600040101010101" pitchFamily="2" charset="-122"/>
              </a:rPr>
              <a:t>1</a:t>
            </a:r>
            <a:r>
              <a:rPr lang="zh-CN" altLang="en-US" sz="2400" baseline="-25000">
                <a:ea typeface="华文细黑" panose="02010600040101010101" pitchFamily="2" charset="-122"/>
              </a:rPr>
              <a:t>，</a:t>
            </a:r>
            <a:r>
              <a:rPr lang="en-US" altLang="zh-CN" sz="2400">
                <a:ea typeface="华文细黑" panose="02010600040101010101" pitchFamily="2" charset="-122"/>
              </a:rPr>
              <a:t>X</a:t>
            </a:r>
            <a:r>
              <a:rPr lang="en-US" altLang="zh-CN" sz="2400" baseline="-25000">
                <a:ea typeface="华文细黑" panose="02010600040101010101" pitchFamily="2" charset="-122"/>
              </a:rPr>
              <a:t>2</a:t>
            </a:r>
            <a:r>
              <a:rPr lang="zh-CN" altLang="en-US" sz="2400" baseline="-25000">
                <a:ea typeface="华文细黑" panose="02010600040101010101" pitchFamily="2" charset="-122"/>
              </a:rPr>
              <a:t>，</a:t>
            </a:r>
            <a:r>
              <a:rPr lang="en-US" altLang="zh-CN" sz="2400" baseline="-25000">
                <a:ea typeface="华文细黑" panose="02010600040101010101" pitchFamily="2" charset="-122"/>
              </a:rPr>
              <a:t>···</a:t>
            </a:r>
            <a:r>
              <a:rPr lang="en-US" altLang="zh-CN" sz="2400">
                <a:ea typeface="华文细黑" panose="02010600040101010101" pitchFamily="2" charset="-122"/>
              </a:rPr>
              <a:t>X</a:t>
            </a:r>
            <a:r>
              <a:rPr lang="en-US" altLang="zh-CN" sz="2400" baseline="-25000">
                <a:ea typeface="华文细黑" panose="02010600040101010101" pitchFamily="2" charset="-122"/>
              </a:rPr>
              <a:t>n</a:t>
            </a:r>
            <a:r>
              <a:rPr lang="zh-CN" altLang="en-US" sz="2400">
                <a:ea typeface="华文细黑" panose="02010600040101010101" pitchFamily="2" charset="-122"/>
              </a:rPr>
              <a:t>和</a:t>
            </a:r>
            <a:r>
              <a:rPr lang="en-US" altLang="zh-CN" sz="2400">
                <a:ea typeface="华文细黑" panose="02010600040101010101" pitchFamily="2" charset="-122"/>
              </a:rPr>
              <a:t>Y</a:t>
            </a:r>
            <a:r>
              <a:rPr lang="en-US" altLang="zh-CN" sz="2400" baseline="-25000">
                <a:ea typeface="华文细黑" panose="02010600040101010101" pitchFamily="2" charset="-122"/>
              </a:rPr>
              <a:t>1</a:t>
            </a:r>
            <a:r>
              <a:rPr lang="zh-CN" altLang="en-US" sz="2400" baseline="-25000">
                <a:ea typeface="华文细黑" panose="02010600040101010101" pitchFamily="2" charset="-122"/>
              </a:rPr>
              <a:t>，</a:t>
            </a:r>
            <a:r>
              <a:rPr lang="en-US" altLang="zh-CN" sz="2400">
                <a:ea typeface="华文细黑" panose="02010600040101010101" pitchFamily="2" charset="-122"/>
              </a:rPr>
              <a:t>Y</a:t>
            </a:r>
            <a:r>
              <a:rPr lang="en-US" altLang="zh-CN" sz="2400" baseline="-25000">
                <a:ea typeface="华文细黑" panose="02010600040101010101" pitchFamily="2" charset="-122"/>
              </a:rPr>
              <a:t>2</a:t>
            </a:r>
            <a:r>
              <a:rPr lang="zh-CN" altLang="en-US" sz="2400" baseline="-25000">
                <a:ea typeface="华文细黑" panose="02010600040101010101" pitchFamily="2" charset="-122"/>
              </a:rPr>
              <a:t>，</a:t>
            </a:r>
            <a:r>
              <a:rPr lang="en-US" altLang="zh-CN" sz="2400" baseline="-25000">
                <a:ea typeface="华文细黑" panose="02010600040101010101" pitchFamily="2" charset="-122"/>
              </a:rPr>
              <a:t>···</a:t>
            </a:r>
            <a:r>
              <a:rPr lang="en-US" altLang="zh-CN" sz="2400">
                <a:ea typeface="华文细黑" panose="02010600040101010101" pitchFamily="2" charset="-122"/>
              </a:rPr>
              <a:t>Y</a:t>
            </a:r>
            <a:r>
              <a:rPr lang="en-US" altLang="zh-CN" sz="2400" baseline="-25000">
                <a:ea typeface="华文细黑" panose="02010600040101010101" pitchFamily="2" charset="-122"/>
              </a:rPr>
              <a:t>n</a:t>
            </a:r>
            <a:endParaRPr lang="en-US" altLang="zh-CN" sz="2400">
              <a:ea typeface="华文细黑" panose="02010600040101010101" pitchFamily="2" charset="-122"/>
            </a:endParaRPr>
          </a:p>
        </p:txBody>
      </p:sp>
      <p:sp>
        <p:nvSpPr>
          <p:cNvPr id="84995" name="Text Box 4"/>
          <p:cNvSpPr txBox="1">
            <a:spLocks noChangeArrowheads="1"/>
          </p:cNvSpPr>
          <p:nvPr/>
        </p:nvSpPr>
        <p:spPr bwMode="auto">
          <a:xfrm>
            <a:off x="971550" y="3656013"/>
            <a:ext cx="7921625" cy="58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a:ea typeface="华文细黑" panose="02010600040101010101" pitchFamily="2" charset="-122"/>
              </a:rPr>
              <a:t>        两曲线的相关系数</a:t>
            </a:r>
            <a:r>
              <a:rPr lang="en-US" altLang="zh-CN" sz="2400">
                <a:ea typeface="华文细黑" panose="02010600040101010101" pitchFamily="2" charset="-122"/>
              </a:rPr>
              <a:t>R</a:t>
            </a:r>
            <a:r>
              <a:rPr lang="zh-CN" altLang="en-US" sz="2400">
                <a:ea typeface="华文细黑" panose="02010600040101010101" pitchFamily="2" charset="-122"/>
              </a:rPr>
              <a:t>公式：</a:t>
            </a:r>
            <a:endParaRPr lang="en-US" altLang="zh-CN" sz="2400">
              <a:ea typeface="华文细黑" panose="02010600040101010101" pitchFamily="2" charset="-122"/>
            </a:endParaRPr>
          </a:p>
        </p:txBody>
      </p:sp>
      <p:graphicFrame>
        <p:nvGraphicFramePr>
          <p:cNvPr id="84996" name="对象 7"/>
          <p:cNvGraphicFramePr>
            <a:graphicFrameLocks noChangeAspect="1"/>
          </p:cNvGraphicFramePr>
          <p:nvPr/>
        </p:nvGraphicFramePr>
        <p:xfrm>
          <a:off x="2268538" y="4270375"/>
          <a:ext cx="4795837" cy="2349500"/>
        </p:xfrm>
        <a:graphic>
          <a:graphicData uri="http://schemas.openxmlformats.org/presentationml/2006/ole">
            <mc:AlternateContent xmlns:mc="http://schemas.openxmlformats.org/markup-compatibility/2006">
              <mc:Choice xmlns:v="urn:schemas-microsoft-com:vml" Requires="v">
                <p:oleObj spid="_x0000_s85024" name="Equation" r:id="rId3" imgW="2019300" imgH="990600" progId="Equation.DSMT4">
                  <p:embed/>
                </p:oleObj>
              </mc:Choice>
              <mc:Fallback>
                <p:oleObj name="Equation" r:id="rId3" imgW="2019300" imgH="99060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270375"/>
                        <a:ext cx="47958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499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1BDC9AA-0263-41E0-8DEB-B4543EF725FE}" type="slidenum">
              <a:rPr lang="en-US" altLang="zh-CN">
                <a:solidFill>
                  <a:srgbClr val="000000"/>
                </a:solidFill>
              </a:rPr>
              <a:pPr eaLnBrk="1" hangingPunct="1"/>
              <a:t>65</a:t>
            </a:fld>
            <a:endParaRPr lang="en-US" altLang="zh-CN">
              <a:solidFill>
                <a:srgbClr val="000000"/>
              </a:solidFill>
            </a:endParaRPr>
          </a:p>
        </p:txBody>
      </p:sp>
      <p:pic>
        <p:nvPicPr>
          <p:cNvPr id="84998" name="Picture 6"/>
          <p:cNvPicPr>
            <a:picLocks noChangeAspect="1" noChangeArrowheads="1"/>
          </p:cNvPicPr>
          <p:nvPr/>
        </p:nvPicPr>
        <p:blipFill>
          <a:blip r:embed="rId5">
            <a:extLst>
              <a:ext uri="{28A0092B-C50C-407E-A947-70E740481C1C}">
                <a14:useLocalDpi xmlns:a14="http://schemas.microsoft.com/office/drawing/2010/main" val="0"/>
              </a:ext>
            </a:extLst>
          </a:blip>
          <a:srcRect l="2045" t="15846" r="2313" b="22270"/>
          <a:stretch>
            <a:fillRect/>
          </a:stretch>
        </p:blipFill>
        <p:spPr bwMode="auto">
          <a:xfrm>
            <a:off x="1689100" y="987425"/>
            <a:ext cx="6757988"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999" name="矩形 1"/>
          <p:cNvSpPr>
            <a:spLocks noChangeArrowheads="1"/>
          </p:cNvSpPr>
          <p:nvPr/>
        </p:nvSpPr>
        <p:spPr bwMode="auto">
          <a:xfrm>
            <a:off x="1042988" y="188913"/>
            <a:ext cx="3878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a:ea typeface="华文新魏" panose="02010800040101010101" pitchFamily="2" charset="-122"/>
              </a:rPr>
              <a:t>潮时差的求解方法</a:t>
            </a:r>
          </a:p>
        </p:txBody>
      </p:sp>
      <p:sp>
        <p:nvSpPr>
          <p:cNvPr id="85000" name="矩形 7"/>
          <p:cNvSpPr>
            <a:spLocks noChangeArrowheads="1"/>
          </p:cNvSpPr>
          <p:nvPr/>
        </p:nvSpPr>
        <p:spPr bwMode="auto">
          <a:xfrm>
            <a:off x="7380288" y="187325"/>
            <a:ext cx="176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ea typeface="华文新魏" panose="02010800040101010101" pitchFamily="2" charset="-122"/>
              </a:rPr>
              <a:t>两个验潮站</a:t>
            </a:r>
          </a:p>
        </p:txBody>
      </p:sp>
    </p:spTree>
  </p:cSld>
  <p:clrMapOvr>
    <a:masterClrMapping/>
  </p:clrMapOvr>
  <p:transition>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4"/>
          <p:cNvSpPr txBox="1">
            <a:spLocks noChangeArrowheads="1"/>
          </p:cNvSpPr>
          <p:nvPr/>
        </p:nvSpPr>
        <p:spPr bwMode="auto">
          <a:xfrm>
            <a:off x="971550" y="1412875"/>
            <a:ext cx="7921625"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2400" dirty="0">
                <a:ea typeface="华文细黑" panose="02010600040101010101" pitchFamily="2" charset="-122"/>
              </a:rPr>
              <a:t>        若</a:t>
            </a:r>
            <a:r>
              <a:rPr lang="en-US" altLang="zh-CN" sz="2400" dirty="0">
                <a:ea typeface="华文细黑" panose="02010600040101010101" pitchFamily="2" charset="-122"/>
              </a:rPr>
              <a:t>A</a:t>
            </a:r>
            <a:r>
              <a:rPr lang="zh-CN" altLang="en-US" sz="2400" dirty="0">
                <a:ea typeface="华文细黑" panose="02010600040101010101" pitchFamily="2" charset="-122"/>
              </a:rPr>
              <a:t>、</a:t>
            </a:r>
            <a:r>
              <a:rPr lang="en-US" altLang="zh-CN" sz="2400" dirty="0">
                <a:ea typeface="华文细黑" panose="02010600040101010101" pitchFamily="2" charset="-122"/>
              </a:rPr>
              <a:t>B</a:t>
            </a:r>
            <a:r>
              <a:rPr lang="zh-CN" altLang="en-US" sz="2400" dirty="0">
                <a:ea typeface="华文细黑" panose="02010600040101010101" pitchFamily="2" charset="-122"/>
              </a:rPr>
              <a:t>两站存在潮时差，要确定两验潮站的相似性必须对其中一个验潮站的水位曲线进行延时处理，即研究在时移中的</a:t>
            </a:r>
            <a:r>
              <a:rPr lang="en-US" altLang="zh-CN" sz="2400" dirty="0" err="1">
                <a:ea typeface="华文细黑" panose="02010600040101010101" pitchFamily="2" charset="-122"/>
              </a:rPr>
              <a:t>X</a:t>
            </a:r>
            <a:r>
              <a:rPr lang="en-US" altLang="zh-CN" sz="2400" baseline="-25000" dirty="0" err="1">
                <a:ea typeface="华文细黑" panose="02010600040101010101" pitchFamily="2" charset="-122"/>
              </a:rPr>
              <a:t>n</a:t>
            </a:r>
            <a:r>
              <a:rPr lang="zh-CN" altLang="en-US" sz="2400" dirty="0">
                <a:ea typeface="华文细黑" panose="02010600040101010101" pitchFamily="2" charset="-122"/>
              </a:rPr>
              <a:t>和</a:t>
            </a:r>
            <a:r>
              <a:rPr lang="en-US" altLang="zh-CN" sz="2400" dirty="0" err="1">
                <a:ea typeface="华文细黑" panose="02010600040101010101" pitchFamily="2" charset="-122"/>
              </a:rPr>
              <a:t>Y</a:t>
            </a:r>
            <a:r>
              <a:rPr lang="en-US" altLang="zh-CN" sz="2400" baseline="-25000" dirty="0" err="1">
                <a:ea typeface="华文细黑" panose="02010600040101010101" pitchFamily="2" charset="-122"/>
              </a:rPr>
              <a:t>n</a:t>
            </a:r>
            <a:r>
              <a:rPr lang="zh-CN" altLang="en-US" sz="2400" dirty="0">
                <a:ea typeface="华文细黑" panose="02010600040101010101" pitchFamily="2" charset="-122"/>
              </a:rPr>
              <a:t>的相似性。</a:t>
            </a:r>
            <a:endParaRPr lang="en-US" altLang="zh-CN" sz="2400" dirty="0">
              <a:ea typeface="华文细黑" panose="02010600040101010101" pitchFamily="2" charset="-122"/>
            </a:endParaRPr>
          </a:p>
        </p:txBody>
      </p:sp>
      <p:sp>
        <p:nvSpPr>
          <p:cNvPr id="5" name="Text Box 4"/>
          <p:cNvSpPr txBox="1">
            <a:spLocks noRot="1" noChangeAspect="1" noMove="1" noResize="1" noEditPoints="1" noAdjustHandles="1" noChangeArrowheads="1" noChangeShapeType="1" noTextEdit="1"/>
          </p:cNvSpPr>
          <p:nvPr/>
        </p:nvSpPr>
        <p:spPr bwMode="auto">
          <a:xfrm>
            <a:off x="1076521" y="3356992"/>
            <a:ext cx="7921625" cy="1200329"/>
          </a:xfrm>
          <a:prstGeom prst="rect">
            <a:avLst/>
          </a:prstGeom>
          <a:blipFill rotWithShape="1">
            <a:blip r:embed="rId2"/>
            <a:stretch>
              <a:fillRect l="-1232" r="-1078" b="-507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a:noFill/>
              </a:rPr>
              <a:t> </a:t>
            </a:r>
          </a:p>
        </p:txBody>
      </p:sp>
      <p:sp>
        <p:nvSpPr>
          <p:cNvPr id="8602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E93A094-EE8D-4231-B6F1-0955CF63F2D6}" type="slidenum">
              <a:rPr lang="en-US" altLang="zh-CN">
                <a:solidFill>
                  <a:srgbClr val="000000"/>
                </a:solidFill>
              </a:rPr>
              <a:pPr eaLnBrk="1" hangingPunct="1"/>
              <a:t>66</a:t>
            </a:fld>
            <a:endParaRPr lang="en-US" altLang="zh-CN">
              <a:solidFill>
                <a:srgbClr val="000000"/>
              </a:solidFill>
            </a:endParaRPr>
          </a:p>
        </p:txBody>
      </p:sp>
      <p:sp>
        <p:nvSpPr>
          <p:cNvPr id="86021" name="矩形 5"/>
          <p:cNvSpPr>
            <a:spLocks noChangeArrowheads="1"/>
          </p:cNvSpPr>
          <p:nvPr/>
        </p:nvSpPr>
        <p:spPr bwMode="auto">
          <a:xfrm>
            <a:off x="1042988" y="188913"/>
            <a:ext cx="3878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a:ea typeface="华文新魏" panose="02010800040101010101" pitchFamily="2" charset="-122"/>
              </a:rPr>
              <a:t>潮时差的求解方法</a:t>
            </a:r>
          </a:p>
        </p:txBody>
      </p:sp>
      <p:sp>
        <p:nvSpPr>
          <p:cNvPr id="86022" name="矩形 6"/>
          <p:cNvSpPr>
            <a:spLocks noChangeArrowheads="1"/>
          </p:cNvSpPr>
          <p:nvPr/>
        </p:nvSpPr>
        <p:spPr bwMode="auto">
          <a:xfrm>
            <a:off x="7380288" y="187325"/>
            <a:ext cx="176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ea typeface="华文新魏" panose="02010800040101010101" pitchFamily="2" charset="-122"/>
              </a:rPr>
              <a:t>两个验潮站</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96975"/>
            <a:ext cx="42068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p:cNvSpPr txBox="1">
            <a:spLocks noRot="1" noChangeAspect="1" noMove="1" noResize="1" noEditPoints="1" noAdjustHandles="1" noChangeArrowheads="1" noChangeShapeType="1" noTextEdit="1"/>
          </p:cNvSpPr>
          <p:nvPr/>
        </p:nvSpPr>
        <p:spPr bwMode="auto">
          <a:xfrm>
            <a:off x="5580113" y="1052735"/>
            <a:ext cx="3456384" cy="2677656"/>
          </a:xfrm>
          <a:prstGeom prst="rect">
            <a:avLst/>
          </a:prstGeom>
          <a:blipFill rotWithShape="1">
            <a:blip r:embed="rId5"/>
            <a:stretch>
              <a:fillRect/>
            </a:stretch>
          </a:blipFill>
          <a:ln>
            <a:headEnd/>
            <a:tailEnd/>
          </a:ln>
          <a:extLst/>
        </p:spPr>
        <p:txBody>
          <a:bodyPr/>
          <a:lstStyle/>
          <a:p>
            <a:pPr>
              <a:defRPr/>
            </a:pPr>
            <a:r>
              <a:rPr lang="zh-CN" altLang="en-US">
                <a:noFill/>
              </a:rPr>
              <a:t> </a:t>
            </a:r>
          </a:p>
        </p:txBody>
      </p:sp>
      <p:graphicFrame>
        <p:nvGraphicFramePr>
          <p:cNvPr id="87044" name="对象 10"/>
          <p:cNvGraphicFramePr>
            <a:graphicFrameLocks noChangeAspect="1"/>
          </p:cNvGraphicFramePr>
          <p:nvPr/>
        </p:nvGraphicFramePr>
        <p:xfrm>
          <a:off x="2555875" y="4443413"/>
          <a:ext cx="4433888" cy="1865312"/>
        </p:xfrm>
        <a:graphic>
          <a:graphicData uri="http://schemas.openxmlformats.org/presentationml/2006/ole">
            <mc:AlternateContent xmlns:mc="http://schemas.openxmlformats.org/markup-compatibility/2006">
              <mc:Choice xmlns:v="urn:schemas-microsoft-com:vml" Requires="v">
                <p:oleObj spid="_x0000_s87072" name="Equation" r:id="rId6" imgW="1866900" imgH="787400" progId="Equation.DSMT4">
                  <p:embed/>
                </p:oleObj>
              </mc:Choice>
              <mc:Fallback>
                <p:oleObj name="Equation" r:id="rId6" imgW="1866900" imgH="7874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5875" y="4443413"/>
                        <a:ext cx="4433888" cy="1865312"/>
                      </a:xfrm>
                      <a:prstGeom prst="rect">
                        <a:avLst/>
                      </a:prstGeom>
                      <a:noFill/>
                      <a:ln w="9525">
                        <a:solidFill>
                          <a:srgbClr val="D9D9D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5" name="Text Box 4"/>
          <p:cNvSpPr txBox="1">
            <a:spLocks noChangeArrowheads="1"/>
          </p:cNvSpPr>
          <p:nvPr/>
        </p:nvSpPr>
        <p:spPr bwMode="auto">
          <a:xfrm>
            <a:off x="539750" y="3554413"/>
            <a:ext cx="5040313"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lnSpc>
                <a:spcPct val="150000"/>
              </a:lnSpc>
            </a:pPr>
            <a:r>
              <a:rPr lang="en-US" altLang="zh-CN" sz="2800">
                <a:ea typeface="华文细黑" panose="02010600040101010101" pitchFamily="2" charset="-122"/>
              </a:rPr>
              <a:t>P</a:t>
            </a:r>
            <a:r>
              <a:rPr lang="zh-CN" altLang="en-US" sz="2800">
                <a:ea typeface="华文细黑" panose="02010600040101010101" pitchFamily="2" charset="-122"/>
              </a:rPr>
              <a:t>点相对于</a:t>
            </a:r>
            <a:r>
              <a:rPr lang="en-US" altLang="zh-CN" sz="2800">
                <a:ea typeface="华文细黑" panose="02010600040101010101" pitchFamily="2" charset="-122"/>
              </a:rPr>
              <a:t>A</a:t>
            </a:r>
            <a:r>
              <a:rPr lang="zh-CN" altLang="en-US" sz="2800">
                <a:ea typeface="华文细黑" panose="02010600040101010101" pitchFamily="2" charset="-122"/>
              </a:rPr>
              <a:t>测站的潮时差：</a:t>
            </a:r>
            <a:endParaRPr lang="en-US" altLang="zh-CN" sz="2800">
              <a:ea typeface="华文细黑" panose="02010600040101010101" pitchFamily="2" charset="-122"/>
            </a:endParaRPr>
          </a:p>
        </p:txBody>
      </p:sp>
      <p:sp>
        <p:nvSpPr>
          <p:cNvPr id="8704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53CD95D-B9A6-4331-8723-5F6E3787DFDB}" type="slidenum">
              <a:rPr lang="en-US" altLang="zh-CN">
                <a:solidFill>
                  <a:srgbClr val="000000"/>
                </a:solidFill>
              </a:rPr>
              <a:pPr eaLnBrk="1" hangingPunct="1"/>
              <a:t>67</a:t>
            </a:fld>
            <a:endParaRPr lang="en-US" altLang="zh-CN">
              <a:solidFill>
                <a:srgbClr val="000000"/>
              </a:solidFill>
            </a:endParaRPr>
          </a:p>
        </p:txBody>
      </p:sp>
      <p:sp>
        <p:nvSpPr>
          <p:cNvPr id="87047" name="矩形 7"/>
          <p:cNvSpPr>
            <a:spLocks noChangeArrowheads="1"/>
          </p:cNvSpPr>
          <p:nvPr/>
        </p:nvSpPr>
        <p:spPr bwMode="auto">
          <a:xfrm>
            <a:off x="7380288" y="187325"/>
            <a:ext cx="176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400">
                <a:ea typeface="华文新魏" panose="02010800040101010101" pitchFamily="2" charset="-122"/>
              </a:rPr>
              <a:t>三个验潮站</a:t>
            </a:r>
          </a:p>
        </p:txBody>
      </p:sp>
      <p:sp>
        <p:nvSpPr>
          <p:cNvPr id="87048" name="矩形 9"/>
          <p:cNvSpPr>
            <a:spLocks noChangeArrowheads="1"/>
          </p:cNvSpPr>
          <p:nvPr/>
        </p:nvSpPr>
        <p:spPr bwMode="auto">
          <a:xfrm>
            <a:off x="1042988" y="188913"/>
            <a:ext cx="38782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a:ea typeface="华文新魏" panose="02010800040101010101" pitchFamily="2" charset="-122"/>
              </a:rPr>
              <a:t>潮时差的求解方法</a:t>
            </a: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对象 5"/>
          <p:cNvGraphicFramePr>
            <a:graphicFrameLocks noChangeAspect="1"/>
          </p:cNvGraphicFramePr>
          <p:nvPr/>
        </p:nvGraphicFramePr>
        <p:xfrm>
          <a:off x="3059113" y="2565400"/>
          <a:ext cx="2955925" cy="1865313"/>
        </p:xfrm>
        <a:graphic>
          <a:graphicData uri="http://schemas.openxmlformats.org/presentationml/2006/ole">
            <mc:AlternateContent xmlns:mc="http://schemas.openxmlformats.org/markup-compatibility/2006">
              <mc:Choice xmlns:v="urn:schemas-microsoft-com:vml" Requires="v">
                <p:oleObj spid="_x0000_s88094" name="Equation" r:id="rId3" imgW="1244600" imgH="787400" progId="Equation.DSMT4">
                  <p:embed/>
                </p:oleObj>
              </mc:Choice>
              <mc:Fallback>
                <p:oleObj name="Equation" r:id="rId3" imgW="1244600" imgH="7874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2565400"/>
                        <a:ext cx="2955925" cy="1865313"/>
                      </a:xfrm>
                      <a:prstGeom prst="rect">
                        <a:avLst/>
                      </a:prstGeom>
                      <a:noFill/>
                      <a:ln w="9525">
                        <a:solidFill>
                          <a:srgbClr val="D9D9D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 Box 4"/>
          <p:cNvSpPr txBox="1">
            <a:spLocks noRot="1" noChangeAspect="1" noMove="1" noResize="1" noEditPoints="1" noAdjustHandles="1" noChangeArrowheads="1" noChangeShapeType="1" noTextEdit="1"/>
          </p:cNvSpPr>
          <p:nvPr/>
        </p:nvSpPr>
        <p:spPr bwMode="auto">
          <a:xfrm>
            <a:off x="827584" y="4797152"/>
            <a:ext cx="7921625" cy="1200329"/>
          </a:xfrm>
          <a:prstGeom prst="rect">
            <a:avLst/>
          </a:prstGeom>
          <a:blipFill rotWithShape="1">
            <a:blip r:embed="rId5"/>
            <a:stretch>
              <a:fillRect l="-1232" r="-5004" b="-6091"/>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zh-CN" altLang="en-US">
                <a:noFill/>
              </a:rPr>
              <a:t> </a:t>
            </a:r>
          </a:p>
        </p:txBody>
      </p:sp>
      <p:sp>
        <p:nvSpPr>
          <p:cNvPr id="8806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34E7D83-0C2A-43D5-84FC-1D88BC2EF29C}" type="slidenum">
              <a:rPr lang="en-US" altLang="zh-CN">
                <a:solidFill>
                  <a:srgbClr val="000000"/>
                </a:solidFill>
              </a:rPr>
              <a:pPr eaLnBrk="1" hangingPunct="1"/>
              <a:t>68</a:t>
            </a:fld>
            <a:endParaRPr lang="en-US" altLang="zh-CN">
              <a:solidFill>
                <a:srgbClr val="000000"/>
              </a:solidFill>
            </a:endParaRPr>
          </a:p>
        </p:txBody>
      </p:sp>
      <p:sp>
        <p:nvSpPr>
          <p:cNvPr id="88069" name="矩形 6"/>
          <p:cNvSpPr>
            <a:spLocks noChangeArrowheads="1"/>
          </p:cNvSpPr>
          <p:nvPr/>
        </p:nvSpPr>
        <p:spPr bwMode="auto">
          <a:xfrm>
            <a:off x="1042988" y="188913"/>
            <a:ext cx="2954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3600">
                <a:ea typeface="华文新魏" panose="02010800040101010101" pitchFamily="2" charset="-122"/>
              </a:rPr>
              <a:t>水位改正求解</a:t>
            </a:r>
          </a:p>
        </p:txBody>
      </p:sp>
      <p:sp>
        <p:nvSpPr>
          <p:cNvPr id="88070" name="Text Box 4"/>
          <p:cNvSpPr txBox="1">
            <a:spLocks noChangeArrowheads="1"/>
          </p:cNvSpPr>
          <p:nvPr/>
        </p:nvSpPr>
        <p:spPr bwMode="auto">
          <a:xfrm>
            <a:off x="863600" y="981075"/>
            <a:ext cx="7596188" cy="131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lnSpc>
                <a:spcPct val="150000"/>
              </a:lnSpc>
            </a:pPr>
            <a:r>
              <a:rPr lang="zh-CN" altLang="en-US" sz="2800" dirty="0">
                <a:ea typeface="华文细黑" panose="02010600040101010101" pitchFamily="2" charset="-122"/>
              </a:rPr>
              <a:t>欲求待定点</a:t>
            </a:r>
            <a:r>
              <a:rPr lang="en-US" altLang="zh-CN" sz="2800" dirty="0">
                <a:ea typeface="华文细黑" panose="02010600040101010101" pitchFamily="2" charset="-122"/>
              </a:rPr>
              <a:t>P</a:t>
            </a:r>
            <a:r>
              <a:rPr lang="zh-CN" altLang="en-US" sz="2800" dirty="0">
                <a:ea typeface="华文细黑" panose="02010600040101010101" pitchFamily="2" charset="-122"/>
              </a:rPr>
              <a:t>点的</a:t>
            </a:r>
            <a:r>
              <a:rPr lang="en-US" altLang="zh-CN" sz="2800" dirty="0">
                <a:ea typeface="华文细黑" panose="02010600040101010101" pitchFamily="2" charset="-122"/>
              </a:rPr>
              <a:t>t</a:t>
            </a:r>
            <a:r>
              <a:rPr lang="zh-CN" altLang="en-US" sz="2800" dirty="0">
                <a:ea typeface="华文细黑" panose="02010600040101010101" pitchFamily="2" charset="-122"/>
              </a:rPr>
              <a:t>时刻的水位改正数，</a:t>
            </a:r>
            <a:r>
              <a:rPr lang="en-US" altLang="zh-CN" sz="2800" dirty="0">
                <a:ea typeface="华文细黑" panose="02010600040101010101" pitchFamily="2" charset="-122"/>
              </a:rPr>
              <a:t>A</a:t>
            </a:r>
            <a:r>
              <a:rPr lang="zh-CN" altLang="en-US" sz="2800" dirty="0">
                <a:ea typeface="华文细黑" panose="02010600040101010101" pitchFamily="2" charset="-122"/>
              </a:rPr>
              <a:t>、</a:t>
            </a:r>
            <a:r>
              <a:rPr lang="en-US" altLang="zh-CN" sz="2800" dirty="0">
                <a:ea typeface="华文细黑" panose="02010600040101010101" pitchFamily="2" charset="-122"/>
              </a:rPr>
              <a:t>B</a:t>
            </a:r>
            <a:r>
              <a:rPr lang="zh-CN" altLang="en-US" sz="2800" dirty="0">
                <a:ea typeface="华文细黑" panose="02010600040101010101" pitchFamily="2" charset="-122"/>
              </a:rPr>
              <a:t>、</a:t>
            </a:r>
            <a:r>
              <a:rPr lang="en-US" altLang="zh-CN" sz="2800" dirty="0">
                <a:ea typeface="华文细黑" panose="02010600040101010101" pitchFamily="2" charset="-122"/>
              </a:rPr>
              <a:t>C</a:t>
            </a:r>
            <a:r>
              <a:rPr lang="zh-CN" altLang="en-US" sz="2800" dirty="0">
                <a:ea typeface="华文细黑" panose="02010600040101010101" pitchFamily="2" charset="-122"/>
              </a:rPr>
              <a:t>验潮站对应的时刻为：</a:t>
            </a:r>
            <a:endParaRPr lang="en-US" altLang="zh-CN" sz="2800" dirty="0">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smtClean="0">
                <a:ea typeface="华文新魏" panose="02010800040101010101" pitchFamily="2" charset="-122"/>
              </a:rPr>
              <a:t>5</a:t>
            </a:r>
            <a:r>
              <a:rPr lang="zh-CN" altLang="en-US" sz="4400" smtClean="0">
                <a:ea typeface="华文新魏" panose="02010800040101010101" pitchFamily="2" charset="-122"/>
              </a:rPr>
              <a:t>）参数法水位改正 </a:t>
            </a:r>
          </a:p>
        </p:txBody>
      </p:sp>
      <p:graphicFrame>
        <p:nvGraphicFramePr>
          <p:cNvPr id="89091" name="对象 4"/>
          <p:cNvGraphicFramePr>
            <a:graphicFrameLocks noChangeAspect="1"/>
          </p:cNvGraphicFramePr>
          <p:nvPr/>
        </p:nvGraphicFramePr>
        <p:xfrm>
          <a:off x="1116013" y="1196975"/>
          <a:ext cx="7067550" cy="3744913"/>
        </p:xfrm>
        <a:graphic>
          <a:graphicData uri="http://schemas.openxmlformats.org/presentationml/2006/ole">
            <mc:AlternateContent xmlns:mc="http://schemas.openxmlformats.org/markup-compatibility/2006">
              <mc:Choice xmlns:v="urn:schemas-microsoft-com:vml" Requires="v">
                <p:oleObj spid="_x0000_s89141" name="位图图像" r:id="rId3" imgW="5125165" imgH="2715004" progId="PBrush">
                  <p:embed/>
                </p:oleObj>
              </mc:Choice>
              <mc:Fallback>
                <p:oleObj name="位图图像" r:id="rId3" imgW="5125165" imgH="2715004" progId="PBrush">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96975"/>
                        <a:ext cx="706755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9092" name="对象 5"/>
          <p:cNvGraphicFramePr>
            <a:graphicFrameLocks noChangeAspect="1"/>
          </p:cNvGraphicFramePr>
          <p:nvPr/>
        </p:nvGraphicFramePr>
        <p:xfrm>
          <a:off x="3033713" y="5084763"/>
          <a:ext cx="3106737" cy="571500"/>
        </p:xfrm>
        <a:graphic>
          <a:graphicData uri="http://schemas.openxmlformats.org/presentationml/2006/ole">
            <mc:AlternateContent xmlns:mc="http://schemas.openxmlformats.org/markup-compatibility/2006">
              <mc:Choice xmlns:v="urn:schemas-microsoft-com:vml" Requires="v">
                <p:oleObj spid="_x0000_s89142" name="Equation" r:id="rId5" imgW="1308100" imgH="241300" progId="Equation.DSMT4">
                  <p:embed/>
                </p:oleObj>
              </mc:Choice>
              <mc:Fallback>
                <p:oleObj name="Equation" r:id="rId5" imgW="1308100" imgH="24130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3713" y="5084763"/>
                        <a:ext cx="310673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909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C30C52A-8F61-4426-8B59-80BBE0D463B1}" type="slidenum">
              <a:rPr lang="en-US" altLang="zh-CN">
                <a:solidFill>
                  <a:srgbClr val="000000"/>
                </a:solidFill>
              </a:rPr>
              <a:pPr eaLnBrk="1" hangingPunct="1"/>
              <a:t>69</a:t>
            </a:fld>
            <a:endParaRPr lang="en-US" altLang="zh-CN">
              <a:solidFill>
                <a:srgbClr val="000000"/>
              </a:solidFill>
            </a:endParaRPr>
          </a:p>
        </p:txBody>
      </p:sp>
      <p:sp>
        <p:nvSpPr>
          <p:cNvPr id="89094" name="Text Box 4"/>
          <p:cNvSpPr txBox="1">
            <a:spLocks noChangeArrowheads="1"/>
          </p:cNvSpPr>
          <p:nvPr/>
        </p:nvSpPr>
        <p:spPr bwMode="auto">
          <a:xfrm>
            <a:off x="622300" y="5643563"/>
            <a:ext cx="76946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lnSpc>
                <a:spcPct val="150000"/>
              </a:lnSpc>
            </a:pPr>
            <a:r>
              <a:rPr lang="en-US" altLang="zh-CN" sz="2000">
                <a:ea typeface="华文细黑" panose="02010600040101010101" pitchFamily="2" charset="-122"/>
              </a:rPr>
              <a:t>X</a:t>
            </a:r>
            <a:r>
              <a:rPr lang="zh-CN" altLang="en-US" sz="2000">
                <a:ea typeface="华文细黑" panose="02010600040101010101" pitchFamily="2" charset="-122"/>
              </a:rPr>
              <a:t>为垂直比例系数，表示两站间的潮差比（超高比）；</a:t>
            </a:r>
            <a:endParaRPr lang="en-US" altLang="zh-CN" sz="2000">
              <a:ea typeface="华文细黑" panose="02010600040101010101" pitchFamily="2" charset="-122"/>
            </a:endParaRPr>
          </a:p>
          <a:p>
            <a:pPr lvl="1" eaLnBrk="1" hangingPunct="1">
              <a:lnSpc>
                <a:spcPct val="150000"/>
              </a:lnSpc>
            </a:pPr>
            <a:r>
              <a:rPr lang="en-US" altLang="zh-CN" sz="2000">
                <a:ea typeface="华文细黑" panose="02010600040101010101" pitchFamily="2" charset="-122"/>
              </a:rPr>
              <a:t>Y</a:t>
            </a:r>
            <a:r>
              <a:rPr lang="zh-CN" altLang="en-US" sz="2000">
                <a:ea typeface="华文细黑" panose="02010600040101010101" pitchFamily="2" charset="-122"/>
              </a:rPr>
              <a:t>为水平延迟系数，表示两站间的潮时差；</a:t>
            </a:r>
            <a:r>
              <a:rPr lang="en-US" altLang="zh-CN" sz="2000">
                <a:ea typeface="华文细黑" panose="02010600040101010101" pitchFamily="2" charset="-122"/>
              </a:rPr>
              <a:t>Z</a:t>
            </a:r>
            <a:r>
              <a:rPr lang="zh-CN" altLang="en-US" sz="2000">
                <a:ea typeface="华文细黑" panose="02010600040101010101" pitchFamily="2" charset="-122"/>
              </a:rPr>
              <a:t>为基准面偏差</a:t>
            </a:r>
            <a:endParaRPr lang="en-US" altLang="zh-CN" sz="2000">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smtClean="0">
                <a:latin typeface="华文新魏" panose="02010800040101010101" pitchFamily="2" charset="-122"/>
                <a:ea typeface="华文新魏" panose="02010800040101010101" pitchFamily="2" charset="-122"/>
              </a:rPr>
              <a:t>一、回声测深原理</a:t>
            </a:r>
          </a:p>
        </p:txBody>
      </p:sp>
      <p:sp>
        <p:nvSpPr>
          <p:cNvPr id="20483" name="Rectangle 1027"/>
          <p:cNvSpPr>
            <a:spLocks noChangeArrowheads="1"/>
          </p:cNvSpPr>
          <p:nvPr/>
        </p:nvSpPr>
        <p:spPr bwMode="auto">
          <a:xfrm>
            <a:off x="838200" y="1524000"/>
            <a:ext cx="54864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buSzPct val="200000"/>
              <a:buFont typeface="Webdings" panose="05030102010509060703" pitchFamily="18" charset="2"/>
              <a:buChar char="ô"/>
            </a:pPr>
            <a:r>
              <a:rPr lang="en-US" altLang="zh-CN" sz="2400" dirty="0">
                <a:solidFill>
                  <a:schemeClr val="tx2"/>
                </a:solidFill>
                <a:latin typeface="华文细黑" panose="02010600040101010101" pitchFamily="2" charset="-122"/>
                <a:ea typeface="华文细黑" panose="02010600040101010101" pitchFamily="2" charset="-122"/>
              </a:rPr>
              <a:t>20</a:t>
            </a:r>
            <a:r>
              <a:rPr lang="zh-CN" altLang="en-US" sz="2400" dirty="0">
                <a:solidFill>
                  <a:schemeClr val="tx2"/>
                </a:solidFill>
                <a:latin typeface="华文细黑" panose="02010600040101010101" pitchFamily="2" charset="-122"/>
                <a:ea typeface="华文细黑" panose="02010600040101010101" pitchFamily="2" charset="-122"/>
              </a:rPr>
              <a:t>世纪</a:t>
            </a:r>
            <a:r>
              <a:rPr lang="en-US" altLang="zh-CN" sz="2400" dirty="0">
                <a:solidFill>
                  <a:schemeClr val="tx2"/>
                </a:solidFill>
                <a:latin typeface="华文细黑" panose="02010600040101010101" pitchFamily="2" charset="-122"/>
                <a:ea typeface="华文细黑" panose="02010600040101010101" pitchFamily="2" charset="-122"/>
              </a:rPr>
              <a:t>20</a:t>
            </a:r>
            <a:r>
              <a:rPr lang="zh-CN" altLang="en-US" sz="2400" dirty="0">
                <a:solidFill>
                  <a:schemeClr val="tx2"/>
                </a:solidFill>
                <a:latin typeface="华文细黑" panose="02010600040101010101" pitchFamily="2" charset="-122"/>
                <a:ea typeface="华文细黑" panose="02010600040101010101" pitchFamily="2" charset="-122"/>
              </a:rPr>
              <a:t>年代出现</a:t>
            </a:r>
          </a:p>
          <a:p>
            <a:pPr>
              <a:spcBef>
                <a:spcPct val="50000"/>
              </a:spcBef>
              <a:buSzPct val="200000"/>
              <a:buFont typeface="Webdings" panose="05030102010509060703" pitchFamily="18" charset="2"/>
              <a:buChar char="ô"/>
            </a:pPr>
            <a:r>
              <a:rPr lang="zh-CN" altLang="en-US" sz="2400" dirty="0">
                <a:solidFill>
                  <a:schemeClr val="tx2"/>
                </a:solidFill>
                <a:latin typeface="华文细黑" panose="02010600040101010101" pitchFamily="2" charset="-122"/>
                <a:ea typeface="华文细黑" panose="02010600040101010101" pitchFamily="2" charset="-122"/>
              </a:rPr>
              <a:t>利用声波在水中的传播时间</a:t>
            </a:r>
          </a:p>
        </p:txBody>
      </p:sp>
      <p:pic>
        <p:nvPicPr>
          <p:cNvPr id="20484" name="Picture 1028" descr="回声测深仪示意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644900"/>
            <a:ext cx="3527425" cy="260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1029"/>
          <p:cNvSpPr>
            <a:spLocks noChangeArrowheads="1"/>
          </p:cNvSpPr>
          <p:nvPr/>
        </p:nvSpPr>
        <p:spPr bwMode="auto">
          <a:xfrm>
            <a:off x="1143000" y="2890838"/>
            <a:ext cx="30083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b="1">
                <a:latin typeface="Arial" panose="020B0604020202020204" pitchFamily="34" charset="0"/>
                <a:cs typeface="Arial" panose="020B0604020202020204" pitchFamily="34" charset="0"/>
              </a:rPr>
              <a:t>echo-sounder</a:t>
            </a:r>
          </a:p>
        </p:txBody>
      </p:sp>
      <p:pic>
        <p:nvPicPr>
          <p:cNvPr id="20486" name="Picture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1524000"/>
            <a:ext cx="31877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7" name="Rectangle 1029"/>
          <p:cNvSpPr>
            <a:spLocks noChangeArrowheads="1"/>
          </p:cNvSpPr>
          <p:nvPr/>
        </p:nvSpPr>
        <p:spPr bwMode="auto">
          <a:xfrm>
            <a:off x="914400" y="995363"/>
            <a:ext cx="20415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Arial" panose="020B0604020202020204" pitchFamily="34" charset="0"/>
                <a:cs typeface="Arial" panose="020B0604020202020204" pitchFamily="34" charset="0"/>
              </a:rPr>
              <a:t>回声测深仪：</a:t>
            </a:r>
            <a:endParaRPr lang="en-US" altLang="zh-CN" sz="24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dirty="0" smtClean="0">
                <a:latin typeface="华文新魏" panose="02010800040101010101" pitchFamily="2" charset="-122"/>
                <a:ea typeface="华文新魏" panose="02010800040101010101" pitchFamily="2" charset="-122"/>
              </a:rPr>
              <a:t>四、测深精度</a:t>
            </a:r>
          </a:p>
        </p:txBody>
      </p:sp>
      <p:sp>
        <p:nvSpPr>
          <p:cNvPr id="9011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8557607-B882-4AB4-A937-5ADC2CE42631}" type="slidenum">
              <a:rPr lang="en-US" altLang="zh-CN">
                <a:solidFill>
                  <a:srgbClr val="000000"/>
                </a:solidFill>
              </a:rPr>
              <a:pPr eaLnBrk="1" hangingPunct="1"/>
              <a:t>70</a:t>
            </a:fld>
            <a:endParaRPr lang="en-US" altLang="zh-CN">
              <a:solidFill>
                <a:srgbClr val="000000"/>
              </a:solidFill>
            </a:endParaRPr>
          </a:p>
        </p:txBody>
      </p:sp>
      <p:sp>
        <p:nvSpPr>
          <p:cNvPr id="90116" name="内容占位符 2"/>
          <p:cNvSpPr>
            <a:spLocks noGrp="1"/>
          </p:cNvSpPr>
          <p:nvPr>
            <p:ph idx="1"/>
          </p:nvPr>
        </p:nvSpPr>
        <p:spPr>
          <a:xfrm>
            <a:off x="808831" y="1556792"/>
            <a:ext cx="7993063" cy="1871663"/>
          </a:xfrm>
        </p:spPr>
        <p:txBody>
          <a:bodyPr/>
          <a:lstStyle/>
          <a:p>
            <a:pPr>
              <a:lnSpc>
                <a:spcPct val="150000"/>
              </a:lnSpc>
              <a:buFont typeface="Wingdings" panose="05000000000000000000" pitchFamily="2" charset="2"/>
              <a:buChar char="Ø"/>
            </a:pPr>
            <a:r>
              <a:rPr lang="zh-CN" altLang="en-US" dirty="0" smtClean="0">
                <a:latin typeface="华文细黑" panose="02010600040101010101" pitchFamily="2" charset="-122"/>
                <a:ea typeface="华文细黑" panose="02010600040101010101" pitchFamily="2" charset="-122"/>
              </a:rPr>
              <a:t>测深数据缺少多余观测。</a:t>
            </a:r>
            <a:endParaRPr lang="en-US" altLang="zh-CN" dirty="0" smtClean="0">
              <a:latin typeface="华文细黑" panose="02010600040101010101" pitchFamily="2" charset="-122"/>
              <a:ea typeface="华文细黑" panose="02010600040101010101" pitchFamily="2" charset="-122"/>
            </a:endParaRPr>
          </a:p>
          <a:p>
            <a:pPr>
              <a:lnSpc>
                <a:spcPct val="150000"/>
              </a:lnSpc>
              <a:buFont typeface="Wingdings" panose="05000000000000000000" pitchFamily="2" charset="2"/>
              <a:buChar char="Ø"/>
            </a:pPr>
            <a:r>
              <a:rPr lang="zh-CN" altLang="en-US" dirty="0" smtClean="0">
                <a:latin typeface="华文细黑" panose="02010600040101010101" pitchFamily="2" charset="-122"/>
                <a:ea typeface="华文细黑" panose="02010600040101010101" pitchFamily="2" charset="-122"/>
              </a:rPr>
              <a:t>水深精度主要取决于对影响水深值的系统误差和可能的随机误差的</a:t>
            </a:r>
            <a:r>
              <a:rPr lang="zh-CN" altLang="en-US" dirty="0">
                <a:latin typeface="华文细黑" panose="02010600040101010101" pitchFamily="2" charset="-122"/>
                <a:ea typeface="华文细黑" panose="02010600040101010101" pitchFamily="2" charset="-122"/>
              </a:rPr>
              <a:t>估计</a:t>
            </a:r>
            <a:r>
              <a:rPr lang="zh-CN" altLang="en-US" dirty="0" smtClean="0">
                <a:latin typeface="华文细黑" panose="02010600040101010101" pitchFamily="2" charset="-122"/>
                <a:ea typeface="华文细黑" panose="02010600040101010101" pitchFamily="2" charset="-122"/>
              </a:rPr>
              <a:t>精度。</a:t>
            </a:r>
            <a:endParaRPr lang="en-US" altLang="zh-CN" dirty="0" smtClean="0">
              <a:latin typeface="华文细黑" panose="02010600040101010101" pitchFamily="2" charset="-122"/>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内容占位符 2"/>
          <p:cNvSpPr>
            <a:spLocks noGrp="1"/>
          </p:cNvSpPr>
          <p:nvPr>
            <p:ph idx="1"/>
          </p:nvPr>
        </p:nvSpPr>
        <p:spPr>
          <a:xfrm>
            <a:off x="900113" y="1052513"/>
            <a:ext cx="7993062" cy="5545137"/>
          </a:xfrm>
        </p:spPr>
        <p:txBody>
          <a:bodyPr/>
          <a:lstStyle/>
          <a:p>
            <a:pPr>
              <a:lnSpc>
                <a:spcPct val="130000"/>
              </a:lnSpc>
              <a:defRPr/>
            </a:pPr>
            <a:r>
              <a:rPr lang="zh-CN" altLang="en-US" sz="2400" dirty="0" smtClean="0">
                <a:latin typeface="华文细黑" pitchFamily="2" charset="-122"/>
                <a:ea typeface="华文细黑" pitchFamily="2" charset="-122"/>
              </a:rPr>
              <a:t>总传播误差由所有对测深有影响的因素所造成的测深误差组成，其中包括：</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a:latin typeface="华文细黑" pitchFamily="2" charset="-122"/>
                <a:ea typeface="华文细黑" pitchFamily="2" charset="-122"/>
              </a:rPr>
              <a:t>① </a:t>
            </a:r>
            <a:r>
              <a:rPr lang="zh-CN" altLang="en-US" sz="2400" dirty="0" smtClean="0">
                <a:latin typeface="华文细黑" pitchFamily="2" charset="-122"/>
                <a:ea typeface="华文细黑" pitchFamily="2" charset="-122"/>
              </a:rPr>
              <a:t>与声信号传播路径</a:t>
            </a:r>
            <a:r>
              <a:rPr lang="en-US" altLang="zh-CN" sz="2400" dirty="0" smtClean="0">
                <a:latin typeface="华文细黑" pitchFamily="2" charset="-122"/>
                <a:ea typeface="华文细黑" pitchFamily="2" charset="-122"/>
              </a:rPr>
              <a:t>(</a:t>
            </a:r>
            <a:r>
              <a:rPr lang="zh-CN" altLang="en-US" sz="2400" dirty="0" smtClean="0">
                <a:latin typeface="华文细黑" pitchFamily="2" charset="-122"/>
                <a:ea typeface="华文细黑" pitchFamily="2" charset="-122"/>
              </a:rPr>
              <a:t>包括声速剖面</a:t>
            </a:r>
            <a:r>
              <a:rPr lang="en-US" altLang="zh-CN" sz="2400" dirty="0" smtClean="0">
                <a:latin typeface="华文细黑" pitchFamily="2" charset="-122"/>
                <a:ea typeface="华文细黑" pitchFamily="2" charset="-122"/>
              </a:rPr>
              <a:t>)</a:t>
            </a:r>
            <a:r>
              <a:rPr lang="zh-CN" altLang="en-US" sz="2400" dirty="0" smtClean="0">
                <a:latin typeface="华文细黑" pitchFamily="2" charset="-122"/>
                <a:ea typeface="华文细黑" pitchFamily="2" charset="-122"/>
              </a:rPr>
              <a:t>有关的声速误差；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② 测深与定位仪器自身的系统误差；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③ 潮汐测量和模型误差；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④ 船只航向与船摇误差；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⑤ 由于换能器安装不正确引起的定位误差；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⑥ 船只运动传感器的精度引起的误差，如纵横摇的精度、动态吃水误差；</a:t>
            </a:r>
            <a:endParaRPr lang="en-US" altLang="zh-CN" sz="2400" dirty="0" smtClean="0">
              <a:latin typeface="华文细黑" pitchFamily="2" charset="-122"/>
              <a:ea typeface="华文细黑" pitchFamily="2" charset="-122"/>
            </a:endParaRPr>
          </a:p>
          <a:p>
            <a:pPr marL="539750" indent="-87313">
              <a:lnSpc>
                <a:spcPct val="130000"/>
              </a:lnSpc>
              <a:buFont typeface="Wingdings" panose="05000000000000000000" pitchFamily="2" charset="2"/>
              <a:buNone/>
              <a:defRPr/>
            </a:pPr>
            <a:r>
              <a:rPr lang="zh-CN" altLang="en-US" sz="2400" dirty="0" smtClean="0">
                <a:latin typeface="华文细黑" pitchFamily="2" charset="-122"/>
                <a:ea typeface="华文细黑" pitchFamily="2" charset="-122"/>
              </a:rPr>
              <a:t>⑦ 数据处理误差等等。</a:t>
            </a:r>
          </a:p>
        </p:txBody>
      </p:sp>
      <p:sp>
        <p:nvSpPr>
          <p:cNvPr id="9113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29F5A4B-AB19-4EC7-A69B-8D817484F02C}" type="slidenum">
              <a:rPr lang="en-US" altLang="zh-CN">
                <a:solidFill>
                  <a:srgbClr val="000000"/>
                </a:solidFill>
              </a:rPr>
              <a:pPr eaLnBrk="1" hangingPunct="1"/>
              <a:t>71</a:t>
            </a:fld>
            <a:endParaRPr lang="en-US" altLang="zh-CN">
              <a:solidFill>
                <a:srgbClr val="000000"/>
              </a:solidFill>
            </a:endParaRPr>
          </a:p>
        </p:txBody>
      </p:sp>
      <p:sp>
        <p:nvSpPr>
          <p:cNvPr id="91140" name="Rectangle 2"/>
          <p:cNvSpPr>
            <a:spLocks noGrp="1" noChangeArrowheads="1"/>
          </p:cNvSpPr>
          <p:nvPr>
            <p:ph type="title"/>
          </p:nvPr>
        </p:nvSpPr>
        <p:spPr>
          <a:xfrm>
            <a:off x="900113" y="188913"/>
            <a:ext cx="7772400" cy="7191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测深的误差</a:t>
            </a: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p:cNvSpPr>
            <a:spLocks noGrp="1"/>
          </p:cNvSpPr>
          <p:nvPr>
            <p:ph idx="1"/>
          </p:nvPr>
        </p:nvSpPr>
        <p:spPr>
          <a:xfrm>
            <a:off x="900113" y="1052513"/>
            <a:ext cx="7993062" cy="5545137"/>
          </a:xfrm>
        </p:spPr>
        <p:txBody>
          <a:bodyPr/>
          <a:lstStyle/>
          <a:p>
            <a:pPr marL="0" indent="0">
              <a:spcBef>
                <a:spcPct val="50000"/>
              </a:spcBef>
              <a:buFont typeface="Wingdings" panose="05000000000000000000" pitchFamily="2" charset="2"/>
              <a:buNone/>
              <a:defRPr/>
            </a:pPr>
            <a:r>
              <a:rPr lang="zh-CN" altLang="en-US" sz="2400" dirty="0" smtClean="0">
                <a:latin typeface="华文细黑" pitchFamily="2" charset="-122"/>
                <a:ea typeface="华文细黑" pitchFamily="2" charset="-122"/>
              </a:rPr>
              <a:t>        依据探测海区的精度要求、海底覆盖率不同划分、定义了四种测量等级。</a:t>
            </a:r>
          </a:p>
          <a:p>
            <a:pPr>
              <a:spcBef>
                <a:spcPct val="50000"/>
              </a:spcBef>
              <a:defRPr/>
            </a:pPr>
            <a:r>
              <a:rPr lang="zh-CN" altLang="en-US" sz="2400" dirty="0" smtClean="0">
                <a:latin typeface="华文细黑" pitchFamily="2" charset="-122"/>
                <a:ea typeface="华文细黑" pitchFamily="2" charset="-122"/>
              </a:rPr>
              <a:t>一级测量：只适用于海道测量部门明确规定的重要海区；要求必须把所有误差源降到最小限度，测线间距要小，并要求使用侧扫声纳、换能器阵列组成高分辨率多波束回声测深仪，达到</a:t>
            </a:r>
            <a:r>
              <a:rPr lang="en-US" altLang="zh-CN" sz="2400" dirty="0" smtClean="0">
                <a:latin typeface="华文细黑" pitchFamily="2" charset="-122"/>
                <a:ea typeface="华文细黑" pitchFamily="2" charset="-122"/>
              </a:rPr>
              <a:t>100</a:t>
            </a:r>
            <a:r>
              <a:rPr lang="zh-CN" altLang="en-US" sz="2400" dirty="0" smtClean="0">
                <a:latin typeface="华文细黑" pitchFamily="2" charset="-122"/>
                <a:ea typeface="华文细黑" pitchFamily="2" charset="-122"/>
              </a:rPr>
              <a:t>％的海底覆盖率。</a:t>
            </a:r>
          </a:p>
          <a:p>
            <a:pPr>
              <a:spcBef>
                <a:spcPct val="50000"/>
              </a:spcBef>
              <a:defRPr/>
            </a:pPr>
            <a:r>
              <a:rPr lang="zh-CN" altLang="en-US" sz="2400" dirty="0" smtClean="0">
                <a:latin typeface="华文细黑" pitchFamily="2" charset="-122"/>
                <a:ea typeface="华文细黑" pitchFamily="2" charset="-122"/>
              </a:rPr>
              <a:t>二级测量：适用于其他港口、入口航道、一般的沿岸和内陆航道，限于水深小于</a:t>
            </a:r>
            <a:r>
              <a:rPr lang="en-US" altLang="zh-CN" sz="2400" dirty="0" smtClean="0">
                <a:latin typeface="华文细黑" pitchFamily="2" charset="-122"/>
                <a:ea typeface="华文细黑" pitchFamily="2" charset="-122"/>
              </a:rPr>
              <a:t>l00</a:t>
            </a:r>
            <a:r>
              <a:rPr lang="zh-CN" altLang="en-US" sz="2400" dirty="0" smtClean="0">
                <a:latin typeface="华文细黑" pitchFamily="2" charset="-122"/>
                <a:ea typeface="华文细黑" pitchFamily="2" charset="-122"/>
              </a:rPr>
              <a:t>米的海区使用。 </a:t>
            </a:r>
          </a:p>
          <a:p>
            <a:pPr>
              <a:spcBef>
                <a:spcPct val="50000"/>
              </a:spcBef>
              <a:defRPr/>
            </a:pPr>
            <a:r>
              <a:rPr lang="zh-CN" altLang="en-US" sz="2400" dirty="0" smtClean="0">
                <a:latin typeface="华文细黑" pitchFamily="2" charset="-122"/>
                <a:ea typeface="华文细黑" pitchFamily="2" charset="-122"/>
              </a:rPr>
              <a:t>三级测量：适用于水深浅于</a:t>
            </a:r>
            <a:r>
              <a:rPr lang="en-US" altLang="zh-CN" sz="2400" dirty="0" smtClean="0">
                <a:latin typeface="华文细黑" pitchFamily="2" charset="-122"/>
                <a:ea typeface="华文细黑" pitchFamily="2" charset="-122"/>
              </a:rPr>
              <a:t>200</a:t>
            </a:r>
            <a:r>
              <a:rPr lang="zh-CN" altLang="en-US" sz="2400" dirty="0" smtClean="0">
                <a:latin typeface="华文细黑" pitchFamily="2" charset="-122"/>
                <a:ea typeface="华文细黑" pitchFamily="2" charset="-122"/>
              </a:rPr>
              <a:t>米且不被一、二级测量覆盖的海区。</a:t>
            </a:r>
          </a:p>
          <a:p>
            <a:pPr>
              <a:spcBef>
                <a:spcPct val="50000"/>
              </a:spcBef>
              <a:defRPr/>
            </a:pPr>
            <a:r>
              <a:rPr lang="zh-CN" altLang="en-US" sz="2400" dirty="0" smtClean="0">
                <a:latin typeface="华文细黑" pitchFamily="2" charset="-122"/>
                <a:ea typeface="华文细黑" pitchFamily="2" charset="-122"/>
              </a:rPr>
              <a:t>四级测量：四级海道测量适用于水深超过</a:t>
            </a:r>
            <a:r>
              <a:rPr lang="en-US" altLang="zh-CN" sz="2400" dirty="0" smtClean="0">
                <a:latin typeface="华文细黑" pitchFamily="2" charset="-122"/>
                <a:ea typeface="华文细黑" pitchFamily="2" charset="-122"/>
              </a:rPr>
              <a:t>200</a:t>
            </a:r>
            <a:r>
              <a:rPr lang="zh-CN" altLang="en-US" sz="2400" dirty="0" smtClean="0">
                <a:latin typeface="华文细黑" pitchFamily="2" charset="-122"/>
                <a:ea typeface="华文细黑" pitchFamily="2" charset="-122"/>
              </a:rPr>
              <a:t>米且不被一、二、三级海道测量所覆盖的其它所有海区。 </a:t>
            </a:r>
          </a:p>
          <a:p>
            <a:pPr>
              <a:defRPr/>
            </a:pPr>
            <a:endParaRPr lang="zh-CN" altLang="en-US" sz="2400" dirty="0" smtClean="0">
              <a:latin typeface="华文细黑" pitchFamily="2" charset="-122"/>
              <a:ea typeface="华文细黑" pitchFamily="2" charset="-122"/>
            </a:endParaRPr>
          </a:p>
        </p:txBody>
      </p:sp>
      <p:sp>
        <p:nvSpPr>
          <p:cNvPr id="9216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36024AA-4564-4716-B473-0A46A3C09FA8}" type="slidenum">
              <a:rPr lang="en-US" altLang="zh-CN">
                <a:solidFill>
                  <a:srgbClr val="000000"/>
                </a:solidFill>
              </a:rPr>
              <a:pPr eaLnBrk="1" hangingPunct="1"/>
              <a:t>72</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80528" y="1556792"/>
            <a:ext cx="9836243" cy="5184576"/>
          </a:xfrm>
          <a:prstGeom prst="rect">
            <a:avLst/>
          </a:prstGeom>
        </p:spPr>
      </p:pic>
    </p:spTree>
    <p:extLst>
      <p:ext uri="{BB962C8B-B14F-4D97-AF65-F5344CB8AC3E}">
        <p14:creationId xmlns:p14="http://schemas.microsoft.com/office/powerpoint/2010/main" val="681697491"/>
      </p:ext>
    </p:extLst>
  </p:cSld>
  <p:clrMapOvr>
    <a:masterClrMapping/>
  </p:clrMapOvr>
  <p:transition>
    <p:rand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843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标题 1"/>
          <p:cNvSpPr>
            <a:spLocks noGrp="1"/>
          </p:cNvSpPr>
          <p:nvPr>
            <p:ph type="ctrTitle"/>
          </p:nvPr>
        </p:nvSpPr>
        <p:spPr/>
        <p:txBody>
          <a:bodyPr/>
          <a:lstStyle/>
          <a:p>
            <a:pPr algn="ctr">
              <a:spcBef>
                <a:spcPct val="50000"/>
              </a:spcBef>
              <a:buSzPct val="200000"/>
              <a:defRPr/>
            </a:pPr>
            <a:r>
              <a:rPr lang="zh-CN" altLang="en-US" dirty="0"/>
              <a:t>海底</a:t>
            </a:r>
            <a:r>
              <a:rPr lang="zh-CN" altLang="en-US" dirty="0" smtClean="0"/>
              <a:t>地形测量</a:t>
            </a:r>
            <a:endParaRPr lang="zh-CN" altLang="en-US" sz="5600" dirty="0" smtClean="0"/>
          </a:p>
        </p:txBody>
      </p:sp>
    </p:spTree>
    <p:extLst>
      <p:ext uri="{BB962C8B-B14F-4D97-AF65-F5344CB8AC3E}">
        <p14:creationId xmlns:p14="http://schemas.microsoft.com/office/powerpoint/2010/main" val="3921996237"/>
      </p:ext>
    </p:extLst>
  </p:cSld>
  <p:clrMapOvr>
    <a:masterClrMapping/>
  </p:clrMapOvr>
  <p:transition spd="slow" advTm="2550"/>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z="4400" dirty="0">
                <a:ea typeface="华文新魏" panose="02010800040101010101" pitchFamily="2" charset="-122"/>
              </a:rPr>
              <a:t>海底地形测量流程</a:t>
            </a:r>
          </a:p>
        </p:txBody>
      </p:sp>
      <p:sp>
        <p:nvSpPr>
          <p:cNvPr id="48131"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latin typeface="华文细黑" panose="02010600040101010101" pitchFamily="2" charset="-122"/>
                <a:ea typeface="华文细黑" panose="02010600040101010101" pitchFamily="2" charset="-122"/>
              </a:rPr>
              <a:t>（一）海底地形测量前的准备工作</a:t>
            </a:r>
            <a:endParaRPr lang="en-US" altLang="zh-CN" dirty="0" smtClean="0">
              <a:latin typeface="华文细黑" panose="02010600040101010101" pitchFamily="2" charset="-122"/>
              <a:ea typeface="华文细黑" panose="02010600040101010101" pitchFamily="2" charset="-122"/>
            </a:endParaRPr>
          </a:p>
          <a:p>
            <a:pPr marL="0" indent="0">
              <a:lnSpc>
                <a:spcPct val="150000"/>
              </a:lnSpc>
              <a:buFont typeface="Wingdings" panose="05000000000000000000" pitchFamily="2" charset="2"/>
              <a:buNone/>
              <a:defRPr/>
            </a:pPr>
            <a:r>
              <a:rPr lang="zh-CN" altLang="en-US" dirty="0" smtClean="0">
                <a:latin typeface="华文细黑" panose="02010600040101010101" pitchFamily="2" charset="-122"/>
                <a:ea typeface="华文细黑" panose="02010600040101010101" pitchFamily="2" charset="-122"/>
              </a:rPr>
              <a:t>（二）海底地形测量野外工作</a:t>
            </a:r>
            <a:endParaRPr lang="en-US" altLang="zh-CN" dirty="0" smtClean="0">
              <a:latin typeface="华文细黑" panose="02010600040101010101" pitchFamily="2" charset="-122"/>
              <a:ea typeface="华文细黑" panose="02010600040101010101" pitchFamily="2" charset="-122"/>
            </a:endParaRPr>
          </a:p>
          <a:p>
            <a:pPr marL="0" indent="0">
              <a:lnSpc>
                <a:spcPct val="150000"/>
              </a:lnSpc>
              <a:buFont typeface="Wingdings" panose="05000000000000000000" pitchFamily="2" charset="2"/>
              <a:buNone/>
              <a:defRPr/>
            </a:pPr>
            <a:r>
              <a:rPr lang="zh-CN" altLang="en-US" dirty="0" smtClean="0">
                <a:latin typeface="华文细黑" panose="02010600040101010101" pitchFamily="2" charset="-122"/>
                <a:ea typeface="华文细黑" panose="02010600040101010101" pitchFamily="2" charset="-122"/>
              </a:rPr>
              <a:t>（三）海底地形测量数据处理</a:t>
            </a:r>
            <a:endParaRPr lang="en-US" altLang="zh-CN" dirty="0" smtClean="0">
              <a:latin typeface="华文细黑" panose="02010600040101010101" pitchFamily="2" charset="-122"/>
              <a:ea typeface="华文细黑" panose="02010600040101010101" pitchFamily="2" charset="-122"/>
            </a:endParaRPr>
          </a:p>
          <a:p>
            <a:pPr marL="514350" indent="-514350">
              <a:buFont typeface="Calibri" pitchFamily="34" charset="0"/>
              <a:buAutoNum type="arabicPeriod"/>
              <a:defRPr/>
            </a:pPr>
            <a:endParaRPr lang="zh-CN" altLang="en-US" dirty="0" smtClean="0"/>
          </a:p>
        </p:txBody>
      </p:sp>
    </p:spTree>
    <p:extLst>
      <p:ext uri="{BB962C8B-B14F-4D97-AF65-F5344CB8AC3E}">
        <p14:creationId xmlns:p14="http://schemas.microsoft.com/office/powerpoint/2010/main" val="28223467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a:xfrm>
            <a:off x="930275" y="188913"/>
            <a:ext cx="8213725" cy="576262"/>
          </a:xfrm>
        </p:spPr>
        <p:txBody>
          <a:bodyPr/>
          <a:lstStyle/>
          <a:p>
            <a:r>
              <a:rPr lang="zh-CN" altLang="en-US" sz="3600" dirty="0" smtClean="0">
                <a:latin typeface="华文新魏" panose="02010800040101010101" pitchFamily="2" charset="-122"/>
                <a:ea typeface="华文新魏" panose="02010800040101010101" pitchFamily="2" charset="-122"/>
              </a:rPr>
              <a:t>（一）海底地形测量前的准备工作</a:t>
            </a:r>
          </a:p>
        </p:txBody>
      </p:sp>
      <p:sp>
        <p:nvSpPr>
          <p:cNvPr id="49155" name="Rectangle 4"/>
          <p:cNvSpPr>
            <a:spLocks noChangeArrowheads="1"/>
          </p:cNvSpPr>
          <p:nvPr/>
        </p:nvSpPr>
        <p:spPr bwMode="auto">
          <a:xfrm>
            <a:off x="1371600" y="1752600"/>
            <a:ext cx="6629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测深水域的确定；</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测深线的布设；</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测深的导标放样。</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endPar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327563175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0113" y="1052513"/>
            <a:ext cx="7993062" cy="576262"/>
          </a:xfrm>
        </p:spPr>
        <p:txBody>
          <a:bodyPr/>
          <a:lstStyle/>
          <a:p>
            <a:pPr marL="514350" indent="-514350">
              <a:buFont typeface="Wingdings" panose="05000000000000000000" pitchFamily="2" charset="2"/>
              <a:buAutoNum type="arabicPeriod"/>
              <a:defRPr/>
            </a:pPr>
            <a:r>
              <a:rPr lang="zh-CN" altLang="en-US" dirty="0" smtClean="0"/>
              <a:t>测深水域的确定</a:t>
            </a:r>
            <a:endParaRPr lang="en-US" altLang="zh-CN" dirty="0" smtClean="0"/>
          </a:p>
          <a:p>
            <a:pPr marL="0" indent="0">
              <a:buFont typeface="Wingdings" panose="05000000000000000000" pitchFamily="2" charset="2"/>
              <a:buNone/>
              <a:defRPr/>
            </a:pPr>
            <a:r>
              <a:rPr lang="en-US" altLang="zh-CN" dirty="0" smtClean="0"/>
              <a:t>       </a:t>
            </a:r>
            <a:endParaRPr lang="zh-CN" altLang="en-US" dirty="0"/>
          </a:p>
        </p:txBody>
      </p:sp>
      <p:sp>
        <p:nvSpPr>
          <p:cNvPr id="50179" name="Rectangle 4"/>
          <p:cNvSpPr>
            <a:spLocks noChangeArrowheads="1"/>
          </p:cNvSpPr>
          <p:nvPr/>
        </p:nvSpPr>
        <p:spPr bwMode="auto">
          <a:xfrm>
            <a:off x="1258888" y="2060575"/>
            <a:ext cx="763428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1" lang="zh-CN" altLang="en-US" sz="2400" b="0" i="0" u="none" strike="noStrike" kern="1200" cap="none" spc="0" normalizeH="0" baseline="0" noProof="0" dirty="0" smtClean="0">
                <a:ln>
                  <a:noFill/>
                </a:ln>
                <a:solidFill>
                  <a:srgbClr val="3333FF"/>
                </a:solidFill>
                <a:effectLst/>
                <a:uLnTx/>
                <a:uFillTx/>
                <a:latin typeface="华文细黑" panose="02010600040101010101" pitchFamily="2" charset="-122"/>
                <a:ea typeface="华文细黑" panose="02010600040101010101" pitchFamily="2" charset="-122"/>
                <a:cs typeface="+mn-cs"/>
              </a:rPr>
              <a:t>在进行海底测量前，需确定要测量水域的范围。</a:t>
            </a:r>
            <a:endParaRPr kumimoji="1" lang="en-US" altLang="zh-CN" sz="2400" b="0" i="0" u="none" strike="noStrike" kern="1200" cap="none" spc="0" normalizeH="0" baseline="0" noProof="0" dirty="0" smtClean="0">
              <a:ln>
                <a:noFill/>
              </a:ln>
              <a:solidFill>
                <a:srgbClr val="3333FF"/>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1" lang="zh-CN" altLang="en-US" sz="2400" b="0" i="0" u="none" strike="noStrike" kern="1200" cap="none" spc="0" normalizeH="0" baseline="0" noProof="0" dirty="0" smtClean="0">
                <a:ln>
                  <a:noFill/>
                </a:ln>
                <a:solidFill>
                  <a:srgbClr val="3333FF"/>
                </a:solidFill>
                <a:effectLst/>
                <a:uLnTx/>
                <a:uFillTx/>
                <a:latin typeface="华文细黑" panose="02010600040101010101" pitchFamily="2" charset="-122"/>
                <a:ea typeface="华文细黑" panose="02010600040101010101" pitchFamily="2" charset="-122"/>
                <a:cs typeface="+mn-cs"/>
              </a:rPr>
              <a:t>通常应用陆地控制点，采用常规陆地测量方法，测取需测深海域和海滩外围的范围，也可以先测定海岸及沿海地形图。</a:t>
            </a:r>
          </a:p>
        </p:txBody>
      </p:sp>
      <p:sp>
        <p:nvSpPr>
          <p:cNvPr id="50180" name="标题 1"/>
          <p:cNvSpPr>
            <a:spLocks noGrp="1"/>
          </p:cNvSpPr>
          <p:nvPr>
            <p:ph type="title"/>
          </p:nvPr>
        </p:nvSpPr>
        <p:spPr/>
        <p:txBody>
          <a:bodyPr/>
          <a:lstStyle/>
          <a:p>
            <a:endParaRPr lang="zh-CN" altLang="en-US" smtClean="0"/>
          </a:p>
        </p:txBody>
      </p:sp>
    </p:spTree>
    <p:extLst>
      <p:ext uri="{BB962C8B-B14F-4D97-AF65-F5344CB8AC3E}">
        <p14:creationId xmlns:p14="http://schemas.microsoft.com/office/powerpoint/2010/main" val="335453650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endParaRPr lang="zh-CN" altLang="en-US" smtClean="0"/>
          </a:p>
        </p:txBody>
      </p:sp>
      <p:sp>
        <p:nvSpPr>
          <p:cNvPr id="4" name="内容占位符 2"/>
          <p:cNvSpPr>
            <a:spLocks noGrp="1"/>
          </p:cNvSpPr>
          <p:nvPr>
            <p:ph idx="1"/>
          </p:nvPr>
        </p:nvSpPr>
        <p:spPr>
          <a:xfrm>
            <a:off x="900113" y="1052513"/>
            <a:ext cx="7993062" cy="576262"/>
          </a:xfrm>
        </p:spPr>
        <p:txBody>
          <a:bodyPr/>
          <a:lstStyle/>
          <a:p>
            <a:pPr marL="514350" indent="-514350">
              <a:buFont typeface="+mj-lt"/>
              <a:buAutoNum type="arabicPeriod" startAt="2"/>
              <a:defRPr/>
            </a:pPr>
            <a:r>
              <a:rPr lang="zh-CN" altLang="en-US" dirty="0" smtClean="0"/>
              <a:t>测深线的布设</a:t>
            </a:r>
            <a:endParaRPr lang="en-US" altLang="zh-CN" dirty="0" smtClean="0"/>
          </a:p>
          <a:p>
            <a:pPr marL="0" indent="0">
              <a:buFont typeface="Wingdings" panose="05000000000000000000" pitchFamily="2" charset="2"/>
              <a:buNone/>
              <a:defRPr/>
            </a:pPr>
            <a:r>
              <a:rPr lang="en-US" altLang="zh-CN" dirty="0" smtClean="0"/>
              <a:t>       </a:t>
            </a:r>
            <a:endParaRPr lang="zh-CN" altLang="en-US" dirty="0"/>
          </a:p>
        </p:txBody>
      </p:sp>
      <p:sp>
        <p:nvSpPr>
          <p:cNvPr id="51204" name="Rectangle 3"/>
          <p:cNvSpPr>
            <a:spLocks noChangeArrowheads="1"/>
          </p:cNvSpPr>
          <p:nvPr/>
        </p:nvSpPr>
        <p:spPr bwMode="auto">
          <a:xfrm>
            <a:off x="1066800" y="1676400"/>
            <a:ext cx="7608888" cy="507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800100" indent="-34290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测线是测量仪器及其载体的探测路线，分为计划测线和实际测线。海底地形测量测线一般布设为直线。</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海上测线又称测深线。测深线分为：</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800100" marR="0" lvl="1"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主测深线</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800100" marR="0" lvl="1"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补充测线</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800100" marR="0" lvl="1"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检查线  </a:t>
            </a:r>
          </a:p>
          <a:p>
            <a:pPr marL="342900" marR="0" lvl="0" indent="-34290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确定测线布设的主要考虑因素是</a:t>
            </a:r>
            <a:r>
              <a:rPr kumimoji="0" lang="zh-CN" altLang="en-US" sz="24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测线间隔</a:t>
            </a: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和</a:t>
            </a:r>
            <a:r>
              <a:rPr kumimoji="0" lang="zh-CN" altLang="en-US" sz="24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测线方向</a:t>
            </a: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26748510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endParaRPr lang="zh-CN" altLang="en-US" smtClean="0"/>
          </a:p>
        </p:txBody>
      </p:sp>
      <p:sp>
        <p:nvSpPr>
          <p:cNvPr id="52227" name="Rectangle 2"/>
          <p:cNvSpPr txBox="1">
            <a:spLocks noChangeArrowheads="1"/>
          </p:cNvSpPr>
          <p:nvPr/>
        </p:nvSpPr>
        <p:spPr bwMode="auto">
          <a:xfrm>
            <a:off x="903288" y="1125538"/>
            <a:ext cx="77724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0" i="0" u="none" strike="noStrike" kern="1200" cap="none" spc="0" normalizeH="0" baseline="0" noProof="0" smtClean="0">
                <a:ln>
                  <a:noFill/>
                </a:ln>
                <a:solidFill>
                  <a:prstClr val="black"/>
                </a:solidFill>
                <a:effectLst/>
                <a:uLnTx/>
                <a:uFillTx/>
                <a:latin typeface="Calibri" panose="020F0502020204030204" pitchFamily="34" charset="0"/>
                <a:ea typeface="华文新魏" panose="02010800040101010101" pitchFamily="2" charset="-122"/>
                <a:cs typeface="+mn-cs"/>
              </a:rPr>
              <a:t>测深线的布设原则</a:t>
            </a:r>
          </a:p>
        </p:txBody>
      </p:sp>
      <p:sp>
        <p:nvSpPr>
          <p:cNvPr id="52228" name="Rectangle 3"/>
          <p:cNvSpPr>
            <a:spLocks noChangeArrowheads="1"/>
          </p:cNvSpPr>
          <p:nvPr/>
        </p:nvSpPr>
        <p:spPr bwMode="auto">
          <a:xfrm>
            <a:off x="1063625" y="1989138"/>
            <a:ext cx="5105400" cy="20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有利于完善的显示海底地貌；</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有利于发现航行障碍物；</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有利于提高作业效率；</a:t>
            </a:r>
          </a:p>
        </p:txBody>
      </p:sp>
    </p:spTree>
    <p:extLst>
      <p:ext uri="{BB962C8B-B14F-4D97-AF65-F5344CB8AC3E}">
        <p14:creationId xmlns:p14="http://schemas.microsoft.com/office/powerpoint/2010/main" val="8798086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solidFill>
                  <a:schemeClr val="tx2"/>
                </a:solidFill>
                <a:latin typeface="华文新魏" panose="02010800040101010101" pitchFamily="2" charset="-122"/>
                <a:ea typeface="华文新魏" panose="02010800040101010101" pitchFamily="2" charset="-122"/>
              </a:rPr>
              <a:t>（一）回声测深仪的组成</a:t>
            </a:r>
          </a:p>
        </p:txBody>
      </p:sp>
      <p:pic>
        <p:nvPicPr>
          <p:cNvPr id="225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803525"/>
            <a:ext cx="373380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31"/>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042988" y="2708275"/>
            <a:ext cx="3168650"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34"/>
          <p:cNvSpPr>
            <a:spLocks noChangeArrowheads="1"/>
          </p:cNvSpPr>
          <p:nvPr/>
        </p:nvSpPr>
        <p:spPr bwMode="auto">
          <a:xfrm>
            <a:off x="1187450" y="5443538"/>
            <a:ext cx="28035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latin typeface="华文细黑" panose="02010600040101010101" pitchFamily="2" charset="-122"/>
                <a:ea typeface="华文细黑" panose="02010600040101010101" pitchFamily="2" charset="-122"/>
              </a:rPr>
              <a:t>回声测深仪组成示意图 </a:t>
            </a:r>
          </a:p>
        </p:txBody>
      </p:sp>
      <p:sp>
        <p:nvSpPr>
          <p:cNvPr id="22534" name="Rectangle 9"/>
          <p:cNvSpPr>
            <a:spLocks noChangeArrowheads="1"/>
          </p:cNvSpPr>
          <p:nvPr/>
        </p:nvSpPr>
        <p:spPr bwMode="auto">
          <a:xfrm>
            <a:off x="971550" y="981075"/>
            <a:ext cx="79216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ingdings" panose="05000000000000000000" pitchFamily="2" charset="2"/>
              <a:buNone/>
            </a:pPr>
            <a:r>
              <a:rPr lang="zh-CN" altLang="en-US" sz="2400" dirty="0">
                <a:solidFill>
                  <a:schemeClr val="tx2"/>
                </a:solidFill>
                <a:latin typeface="华文细黑" panose="02010600040101010101" pitchFamily="2" charset="-122"/>
                <a:ea typeface="华文细黑" panose="02010600040101010101" pitchFamily="2" charset="-122"/>
              </a:rPr>
              <a:t>回声测深仪由发射机、接收机、发射换能器、接收换能器、显示设备和电源部分组成。</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endParaRPr lang="zh-CN" altLang="en-US" smtClean="0"/>
          </a:p>
        </p:txBody>
      </p:sp>
      <p:sp>
        <p:nvSpPr>
          <p:cNvPr id="56323" name="Rectangle 2"/>
          <p:cNvSpPr txBox="1">
            <a:spLocks noChangeArrowheads="1"/>
          </p:cNvSpPr>
          <p:nvPr/>
        </p:nvSpPr>
        <p:spPr bwMode="auto">
          <a:xfrm>
            <a:off x="827088" y="908050"/>
            <a:ext cx="77724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prstClr val="black"/>
                </a:solidFill>
                <a:effectLst/>
                <a:uLnTx/>
                <a:uFillTx/>
                <a:latin typeface="Calibri" panose="020F0502020204030204" pitchFamily="34" charset="0"/>
                <a:ea typeface="华文新魏" panose="02010800040101010101" pitchFamily="2" charset="-122"/>
                <a:cs typeface="+mn-cs"/>
              </a:rPr>
              <a:t>测深线的</a:t>
            </a:r>
            <a:r>
              <a:rPr kumimoji="0" lang="zh-CN" altLang="en-US" sz="4000" b="1" i="0" u="none" strike="noStrike" kern="1200" cap="none" spc="0" normalizeH="0" baseline="0" noProof="0" dirty="0" smtClean="0">
                <a:ln>
                  <a:noFill/>
                </a:ln>
                <a:solidFill>
                  <a:srgbClr val="FF0000"/>
                </a:solidFill>
                <a:effectLst/>
                <a:uLnTx/>
                <a:uFillTx/>
                <a:latin typeface="Calibri" panose="020F0502020204030204" pitchFamily="34" charset="0"/>
                <a:ea typeface="华文新魏" panose="02010800040101010101" pitchFamily="2" charset="-122"/>
                <a:cs typeface="+mn-cs"/>
              </a:rPr>
              <a:t>布设方向</a:t>
            </a:r>
          </a:p>
        </p:txBody>
      </p:sp>
      <p:sp>
        <p:nvSpPr>
          <p:cNvPr id="56324" name="Rectangle 3"/>
          <p:cNvSpPr>
            <a:spLocks noChangeArrowheads="1"/>
          </p:cNvSpPr>
          <p:nvPr/>
        </p:nvSpPr>
        <p:spPr bwMode="auto">
          <a:xfrm>
            <a:off x="973138" y="1677988"/>
            <a:ext cx="4518025"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测深线垂直于水流方向；</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Tx/>
              <a:buNone/>
              <a:tabLst/>
              <a:defRPr/>
            </a:pP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a:t>
            </a: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测深线通过地貌变化比较剧烈的和有代表性的地方</a:t>
            </a: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测深线与水流轴线成</a:t>
            </a:r>
            <a:r>
              <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45°</a:t>
            </a: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1" indent="0" algn="l" defTabSz="914400" rtl="0" eaLnBrk="0" fontAlgn="base" latinLnBrk="0" hangingPunct="0">
              <a:lnSpc>
                <a:spcPct val="150000"/>
              </a:lnSpc>
              <a:spcBef>
                <a:spcPct val="50000"/>
              </a:spcBef>
              <a:spcAft>
                <a:spcPct val="0"/>
              </a:spcAft>
              <a:buClrTx/>
              <a:buSzPct val="200000"/>
              <a:buFontTx/>
              <a:buNone/>
              <a:tabLst/>
              <a:defRPr/>
            </a:pPr>
            <a:r>
              <a:rPr kumimoji="0" lang="zh-CN" altLang="en-US" sz="20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a:t>
            </a: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斜距大于平距</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测深线成辐射线方向</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Tx/>
              <a:buNone/>
              <a:tabLst/>
              <a:defRPr/>
            </a:pPr>
            <a:r>
              <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a:t>
            </a:r>
            <a:r>
              <a:rPr kumimoji="0" lang="zh-CN" altLang="en-US"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多用于岛屿的延伸部分或孤立的岛屿周围的水域</a:t>
            </a:r>
          </a:p>
        </p:txBody>
      </p:sp>
      <p:pic>
        <p:nvPicPr>
          <p:cNvPr id="56325" name="图片 5"/>
          <p:cNvPicPr>
            <a:picLocks noChangeAspect="1"/>
          </p:cNvPicPr>
          <p:nvPr/>
        </p:nvPicPr>
        <p:blipFill>
          <a:blip r:embed="rId3">
            <a:extLst>
              <a:ext uri="{28A0092B-C50C-407E-A947-70E740481C1C}">
                <a14:useLocalDpi xmlns:a14="http://schemas.microsoft.com/office/drawing/2010/main" val="0"/>
              </a:ext>
            </a:extLst>
          </a:blip>
          <a:srcRect l="4858" t="30351" r="4477"/>
          <a:stretch>
            <a:fillRect/>
          </a:stretch>
        </p:blipFill>
        <p:spPr bwMode="auto">
          <a:xfrm>
            <a:off x="5508625" y="1989138"/>
            <a:ext cx="352583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26" name="对象 6"/>
          <p:cNvGraphicFramePr>
            <a:graphicFrameLocks noChangeAspect="1"/>
          </p:cNvGraphicFramePr>
          <p:nvPr/>
        </p:nvGraphicFramePr>
        <p:xfrm>
          <a:off x="5580063" y="4292600"/>
          <a:ext cx="2514600" cy="2116138"/>
        </p:xfrm>
        <a:graphic>
          <a:graphicData uri="http://schemas.openxmlformats.org/presentationml/2006/ole">
            <mc:AlternateContent xmlns:mc="http://schemas.openxmlformats.org/markup-compatibility/2006">
              <mc:Choice xmlns:v="urn:schemas-microsoft-com:vml" Requires="v">
                <p:oleObj spid="_x0000_s90133" name="Image" r:id="rId4" imgW="2730159" imgH="2298413" progId="Photoshop.Image.7">
                  <p:embed/>
                </p:oleObj>
              </mc:Choice>
              <mc:Fallback>
                <p:oleObj name="Image" r:id="rId4" imgW="2730159" imgH="2298413" progId="Photoshop.Image.7">
                  <p:embed/>
                  <p:pic>
                    <p:nvPicPr>
                      <p:cNvPr id="56326"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4292600"/>
                        <a:ext cx="2514600" cy="211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117D1F2-6AD4-4BF9-8C01-A5A66DEE5DD3}"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80</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764761648"/>
      </p:ext>
    </p:extLst>
  </p:cSld>
  <p:clrMapOvr>
    <a:masterClrMapping/>
  </p:clrMapOvr>
  <p:transition>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endParaRPr lang="zh-CN" altLang="en-US" smtClean="0"/>
          </a:p>
        </p:txBody>
      </p:sp>
      <p:sp>
        <p:nvSpPr>
          <p:cNvPr id="57347" name="Rectangle 2"/>
          <p:cNvSpPr txBox="1">
            <a:spLocks noChangeArrowheads="1"/>
          </p:cNvSpPr>
          <p:nvPr/>
        </p:nvSpPr>
        <p:spPr bwMode="auto">
          <a:xfrm>
            <a:off x="827088" y="908050"/>
            <a:ext cx="77724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smtClean="0">
                <a:ln>
                  <a:noFill/>
                </a:ln>
                <a:solidFill>
                  <a:srgbClr val="FF0000"/>
                </a:solidFill>
                <a:effectLst/>
                <a:uLnTx/>
                <a:uFillTx/>
                <a:latin typeface="Calibri" panose="020F0502020204030204" pitchFamily="34" charset="0"/>
                <a:ea typeface="华文新魏" panose="02010800040101010101" pitchFamily="2" charset="-122"/>
                <a:cs typeface="+mn-cs"/>
              </a:rPr>
              <a:t>测线间距</a:t>
            </a:r>
          </a:p>
        </p:txBody>
      </p:sp>
      <p:sp>
        <p:nvSpPr>
          <p:cNvPr id="50180" name="矩形 4"/>
          <p:cNvSpPr>
            <a:spLocks noChangeArrowheads="1"/>
          </p:cNvSpPr>
          <p:nvPr/>
        </p:nvSpPr>
        <p:spPr bwMode="auto">
          <a:xfrm>
            <a:off x="1057275" y="1628775"/>
            <a:ext cx="7313613" cy="4652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just" defTabSz="914400" rtl="0" eaLnBrk="0" fontAlgn="base" latinLnBrk="0" hangingPunct="0">
              <a:lnSpc>
                <a:spcPct val="150000"/>
              </a:lnSpc>
              <a:spcBef>
                <a:spcPts val="1200"/>
              </a:spcBef>
              <a:spcAft>
                <a:spcPct val="0"/>
              </a:spcAft>
              <a:buClrTx/>
              <a:buSzTx/>
              <a:buFont typeface="Wingdings" panose="05000000000000000000" pitchFamily="2" charset="2"/>
              <a:buNone/>
              <a:tabLst/>
              <a:defRPr/>
            </a:pP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确定测线间距的方法有两种：</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just" defTabSz="914400" rtl="0" eaLnBrk="0" fontAlgn="base" latinLnBrk="0" hangingPunct="0">
              <a:lnSpc>
                <a:spcPct val="150000"/>
              </a:lnSpc>
              <a:spcBef>
                <a:spcPts val="1200"/>
              </a:spcBef>
              <a:spcAft>
                <a:spcPct val="0"/>
              </a:spcAft>
              <a:buClrTx/>
              <a:buSzTx/>
              <a:buFont typeface="Wingdings" panose="05000000000000000000" pitchFamily="2" charset="2"/>
              <a:buChar char="Ø"/>
              <a:tabLst/>
              <a:defRPr/>
            </a:pP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一种是规定图上主测深线的间隔为图上</a:t>
            </a: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10</a:t>
            </a: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毫米的情况下，根据上述测深密度的确定原则，确定海区的测图比例尺；</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just" defTabSz="914400" rtl="0" eaLnBrk="0" fontAlgn="base" latinLnBrk="0" hangingPunct="0">
              <a:lnSpc>
                <a:spcPct val="150000"/>
              </a:lnSpc>
              <a:spcBef>
                <a:spcPts val="1200"/>
              </a:spcBef>
              <a:spcAft>
                <a:spcPct val="0"/>
              </a:spcAft>
              <a:buClrTx/>
              <a:buSzTx/>
              <a:buFont typeface="Wingdings" panose="05000000000000000000" pitchFamily="2" charset="2"/>
              <a:buChar char="Ø"/>
              <a:tabLst/>
              <a:defRPr/>
            </a:pP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另一种是根据确定测深密度的原则，先确定实地上主测深线的间隔，再取其图上相应的间隔，如</a:t>
            </a: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6</a:t>
            </a: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8</a:t>
            </a: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10</a:t>
            </a: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毫米，最后确定测图比例尺。</a:t>
            </a:r>
            <a:endPar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just" defTabSz="914400" rtl="0" eaLnBrk="0" fontAlgn="base" latinLnBrk="0" hangingPunct="0">
              <a:lnSpc>
                <a:spcPct val="150000"/>
              </a:lnSpc>
              <a:spcBef>
                <a:spcPts val="1200"/>
              </a:spcBef>
              <a:spcAft>
                <a:spcPct val="0"/>
              </a:spcAft>
              <a:buClrTx/>
              <a:buSzTx/>
              <a:buFont typeface="Arial" panose="020B0604020202020204" pitchFamily="34" charset="0"/>
              <a:buChar char="•"/>
              <a:tabLst/>
              <a:defRPr/>
            </a:pP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我国采用前者，规定原则上主测深线的间隔为</a:t>
            </a:r>
            <a:r>
              <a:rPr kumimoji="0" lang="en-US"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10</a:t>
            </a:r>
            <a:r>
              <a:rPr kumimoji="0" lang="zh-CN" altLang="zh-CN" sz="20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毫米，对于需要详细探测的重要海区和海底地貌复杂的海区，测深线间隔应适当缩小，或进行放大比例尺测量。</a:t>
            </a:r>
          </a:p>
        </p:txBody>
      </p:sp>
      <p:sp>
        <p:nvSpPr>
          <p:cNvPr id="5734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A3A834D-CCBF-492D-8B0B-7212DBD84BAE}"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81</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4166280451"/>
      </p:ext>
    </p:extLst>
  </p:cSld>
  <p:clrMapOvr>
    <a:masterClrMapping/>
  </p:clrMapOvr>
  <p:transition>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endParaRPr lang="zh-CN" altLang="en-US" smtClean="0"/>
          </a:p>
        </p:txBody>
      </p:sp>
      <p:sp>
        <p:nvSpPr>
          <p:cNvPr id="27651" name="Rectangle 3"/>
          <p:cNvSpPr>
            <a:spLocks noChangeArrowheads="1"/>
          </p:cNvSpPr>
          <p:nvPr/>
        </p:nvSpPr>
        <p:spPr bwMode="auto">
          <a:xfrm>
            <a:off x="1066800" y="1676400"/>
            <a:ext cx="7608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sz="2400" b="1" dirty="0">
                <a:solidFill>
                  <a:schemeClr val="tx2"/>
                </a:solidFill>
                <a:latin typeface="华文细黑" panose="02010600040101010101" pitchFamily="2" charset="-122"/>
                <a:ea typeface="华文细黑" panose="02010600040101010101" pitchFamily="2" charset="-122"/>
              </a:rPr>
              <a:t>测深密度：同一测深线上水深点之间所取的间隔。</a:t>
            </a:r>
          </a:p>
        </p:txBody>
      </p:sp>
      <p:graphicFrame>
        <p:nvGraphicFramePr>
          <p:cNvPr id="27652" name="对象 1"/>
          <p:cNvGraphicFramePr>
            <a:graphicFrameLocks noChangeAspect="1"/>
          </p:cNvGraphicFramePr>
          <p:nvPr/>
        </p:nvGraphicFramePr>
        <p:xfrm>
          <a:off x="1485900" y="2224088"/>
          <a:ext cx="6400800" cy="4375150"/>
        </p:xfrm>
        <a:graphic>
          <a:graphicData uri="http://schemas.openxmlformats.org/presentationml/2006/ole">
            <mc:AlternateContent xmlns:mc="http://schemas.openxmlformats.org/markup-compatibility/2006">
              <mc:Choice xmlns:v="urn:schemas-microsoft-com:vml" Requires="v">
                <p:oleObj spid="_x0000_s105481" name="Image" r:id="rId3" imgW="5536508" imgH="3784127" progId="Photoshop.Image.7">
                  <p:embed/>
                </p:oleObj>
              </mc:Choice>
              <mc:Fallback>
                <p:oleObj name="Image" r:id="rId3" imgW="5536508" imgH="3784127" progId="Photoshop.Image.7">
                  <p:embed/>
                  <p:pic>
                    <p:nvPicPr>
                      <p:cNvPr id="27652"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2224088"/>
                        <a:ext cx="6400800" cy="437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713834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zh-CN" sz="2400" dirty="0">
                <a:solidFill>
                  <a:schemeClr val="tx2"/>
                </a:solidFill>
                <a:latin typeface="华文细黑" panose="02010600040101010101" pitchFamily="2" charset="-122"/>
                <a:ea typeface="华文细黑" panose="02010600040101010101" pitchFamily="2" charset="-122"/>
                <a:cs typeface="+mn-cs"/>
              </a:rPr>
              <a:t>确定测深密度主要根据以下几个因素：</a:t>
            </a:r>
            <a:endParaRPr lang="zh-CN" altLang="en-US" sz="2400" dirty="0">
              <a:solidFill>
                <a:schemeClr val="tx2"/>
              </a:solidFill>
              <a:latin typeface="华文细黑" panose="02010600040101010101" pitchFamily="2" charset="-122"/>
              <a:ea typeface="华文细黑" panose="02010600040101010101" pitchFamily="2" charset="-122"/>
              <a:cs typeface="+mn-cs"/>
            </a:endParaRPr>
          </a:p>
        </p:txBody>
      </p:sp>
      <p:sp>
        <p:nvSpPr>
          <p:cNvPr id="59395" name="内容占位符 2"/>
          <p:cNvSpPr>
            <a:spLocks noGrp="1"/>
          </p:cNvSpPr>
          <p:nvPr>
            <p:ph idx="1"/>
          </p:nvPr>
        </p:nvSpPr>
        <p:spPr>
          <a:xfrm>
            <a:off x="900113" y="1052513"/>
            <a:ext cx="8064500" cy="5545137"/>
          </a:xfrm>
        </p:spPr>
        <p:txBody>
          <a:bodyPr/>
          <a:lstStyle/>
          <a:p>
            <a:pPr marL="514350" indent="-514350">
              <a:lnSpc>
                <a:spcPct val="150000"/>
              </a:lnSpc>
              <a:buFont typeface="Calibri" panose="020F0502020204030204" pitchFamily="34" charset="0"/>
              <a:buAutoNum type="arabicPeriod"/>
            </a:pPr>
            <a:r>
              <a:rPr lang="zh-CN" altLang="zh-CN" sz="2400" dirty="0" smtClean="0"/>
              <a:t>海区的重要性（军事及经济建设的实际需要）；</a:t>
            </a:r>
          </a:p>
          <a:p>
            <a:pPr marL="514350" indent="-514350">
              <a:lnSpc>
                <a:spcPct val="150000"/>
              </a:lnSpc>
              <a:buFont typeface="Calibri" panose="020F0502020204030204" pitchFamily="34" charset="0"/>
              <a:buAutoNum type="arabicPeriod"/>
            </a:pPr>
            <a:r>
              <a:rPr lang="zh-CN" altLang="zh-CN" sz="2400" dirty="0" smtClean="0"/>
              <a:t>海底地貌的复杂程度（水深、起伏变化、海底底质和障碍物情况等）；</a:t>
            </a:r>
          </a:p>
          <a:p>
            <a:pPr marL="514350" indent="-514350">
              <a:lnSpc>
                <a:spcPct val="150000"/>
              </a:lnSpc>
              <a:buFont typeface="Calibri" panose="020F0502020204030204" pitchFamily="34" charset="0"/>
              <a:buAutoNum type="arabicPeriod"/>
            </a:pPr>
            <a:r>
              <a:rPr lang="zh-CN" altLang="zh-CN" sz="2400" dirty="0" smtClean="0"/>
              <a:t>测量设备（定位、测深和数据采集系统）的技术性能；</a:t>
            </a:r>
          </a:p>
          <a:p>
            <a:pPr marL="514350" indent="-514350">
              <a:lnSpc>
                <a:spcPct val="150000"/>
              </a:lnSpc>
              <a:buFont typeface="Calibri" panose="020F0502020204030204" pitchFamily="34" charset="0"/>
              <a:buAutoNum type="arabicPeriod"/>
            </a:pPr>
            <a:r>
              <a:rPr lang="zh-CN" altLang="zh-CN" sz="2400" dirty="0" smtClean="0"/>
              <a:t>测量工作量和测量成本；</a:t>
            </a:r>
          </a:p>
          <a:p>
            <a:pPr marL="514350" indent="-514350">
              <a:lnSpc>
                <a:spcPct val="150000"/>
              </a:lnSpc>
              <a:buFont typeface="Calibri" panose="020F0502020204030204" pitchFamily="34" charset="0"/>
              <a:buAutoNum type="arabicPeriod"/>
            </a:pPr>
            <a:r>
              <a:rPr lang="zh-CN" altLang="zh-CN" sz="2400" dirty="0" smtClean="0"/>
              <a:t>测图比例尺（测图比例尺通常由上述几个因素共同确定）。</a:t>
            </a:r>
          </a:p>
          <a:p>
            <a:pPr marL="514350" indent="-514350">
              <a:buFont typeface="Calibri" panose="020F0502020204030204" pitchFamily="34" charset="0"/>
              <a:buAutoNum type="arabicPeriod"/>
            </a:pPr>
            <a:endParaRPr lang="zh-CN" altLang="en-US" dirty="0" smtClean="0"/>
          </a:p>
        </p:txBody>
      </p:sp>
    </p:spTree>
    <p:extLst>
      <p:ext uri="{BB962C8B-B14F-4D97-AF65-F5344CB8AC3E}">
        <p14:creationId xmlns:p14="http://schemas.microsoft.com/office/powerpoint/2010/main" val="27762213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endParaRPr lang="zh-CN" altLang="en-US" smtClean="0"/>
          </a:p>
        </p:txBody>
      </p:sp>
      <p:sp>
        <p:nvSpPr>
          <p:cNvPr id="60419" name="Rectangle 2"/>
          <p:cNvSpPr txBox="1">
            <a:spLocks noChangeArrowheads="1"/>
          </p:cNvSpPr>
          <p:nvPr/>
        </p:nvSpPr>
        <p:spPr bwMode="auto">
          <a:xfrm>
            <a:off x="827088" y="908050"/>
            <a:ext cx="77724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prstClr val="black"/>
                </a:solidFill>
                <a:effectLst/>
                <a:uLnTx/>
                <a:uFillTx/>
                <a:latin typeface="Calibri" panose="020F0502020204030204" pitchFamily="34" charset="0"/>
                <a:ea typeface="华文新魏" panose="02010800040101010101" pitchFamily="2" charset="-122"/>
                <a:cs typeface="+mn-cs"/>
              </a:rPr>
              <a:t>补充测线</a:t>
            </a:r>
          </a:p>
        </p:txBody>
      </p:sp>
      <p:sp>
        <p:nvSpPr>
          <p:cNvPr id="60420" name="Rectangle 3"/>
          <p:cNvSpPr>
            <a:spLocks noChangeArrowheads="1"/>
          </p:cNvSpPr>
          <p:nvPr/>
        </p:nvSpPr>
        <p:spPr bwMode="auto">
          <a:xfrm>
            <a:off x="990600" y="1844675"/>
            <a:ext cx="746918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smtClean="0">
                <a:ln>
                  <a:noFill/>
                </a:ln>
                <a:solidFill>
                  <a:srgbClr val="1F497D"/>
                </a:solidFill>
                <a:effectLst/>
                <a:uLnTx/>
                <a:uFillTx/>
                <a:latin typeface="华文细黑" panose="02010600040101010101" pitchFamily="2" charset="-122"/>
                <a:ea typeface="华文细黑" panose="02010600040101010101" pitchFamily="2" charset="-122"/>
                <a:cs typeface="+mn-cs"/>
              </a:rPr>
              <a:t>在主测深线之间局部加密；</a:t>
            </a:r>
            <a:endParaRPr kumimoji="0" lang="en-US" altLang="zh-CN" sz="2400" b="0" i="0" u="none" strike="noStrike" kern="1200" cap="none" spc="0" normalizeH="0" baseline="0" noProof="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0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smtClean="0">
                <a:ln>
                  <a:noFill/>
                </a:ln>
                <a:solidFill>
                  <a:srgbClr val="1F497D"/>
                </a:solidFill>
                <a:effectLst/>
                <a:uLnTx/>
                <a:uFillTx/>
                <a:latin typeface="华文细黑" panose="02010600040101010101" pitchFamily="2" charset="-122"/>
                <a:ea typeface="华文细黑" panose="02010600040101010101" pitchFamily="2" charset="-122"/>
                <a:cs typeface="+mn-cs"/>
              </a:rPr>
              <a:t>和航道方向一致布设</a:t>
            </a:r>
            <a:r>
              <a:rPr kumimoji="0" lang="en-US" altLang="zh-CN" sz="2400" b="0" i="0" u="none" strike="noStrike" kern="1200" cap="none" spc="0" normalizeH="0" baseline="0" noProof="0" smtClean="0">
                <a:ln>
                  <a:noFill/>
                </a:ln>
                <a:solidFill>
                  <a:srgbClr val="1F497D"/>
                </a:solidFill>
                <a:effectLst/>
                <a:uLnTx/>
                <a:uFillTx/>
                <a:latin typeface="华文细黑" panose="02010600040101010101" pitchFamily="2" charset="-122"/>
                <a:ea typeface="华文细黑" panose="02010600040101010101" pitchFamily="2" charset="-122"/>
                <a:cs typeface="+mn-cs"/>
              </a:rPr>
              <a:t>3~5</a:t>
            </a:r>
            <a:r>
              <a:rPr kumimoji="0" lang="zh-CN" altLang="en-US" sz="2400" b="0" i="0" u="none" strike="noStrike" kern="1200" cap="none" spc="0" normalizeH="0" baseline="0" noProof="0" smtClean="0">
                <a:ln>
                  <a:noFill/>
                </a:ln>
                <a:solidFill>
                  <a:srgbClr val="1F497D"/>
                </a:solidFill>
                <a:effectLst/>
                <a:uLnTx/>
                <a:uFillTx/>
                <a:latin typeface="华文细黑" panose="02010600040101010101" pitchFamily="2" charset="-122"/>
                <a:ea typeface="华文细黑" panose="02010600040101010101" pitchFamily="2" charset="-122"/>
                <a:cs typeface="+mn-cs"/>
              </a:rPr>
              <a:t>条补充测线，中间一条测线应和航道中心线重合</a:t>
            </a:r>
          </a:p>
        </p:txBody>
      </p:sp>
      <p:sp>
        <p:nvSpPr>
          <p:cNvPr id="6042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803E48F-72E8-4722-949E-EB9106DA99EC}"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84</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pic>
        <p:nvPicPr>
          <p:cNvPr id="6042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3286125"/>
            <a:ext cx="7189788"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0920691"/>
      </p:ext>
    </p:extLst>
  </p:cSld>
  <p:clrMapOvr>
    <a:masterClrMapping/>
  </p:clrMapOvr>
  <p:transition>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endParaRPr lang="zh-CN" altLang="en-US" smtClean="0"/>
          </a:p>
        </p:txBody>
      </p:sp>
      <p:sp>
        <p:nvSpPr>
          <p:cNvPr id="61443" name="Rectangle 2"/>
          <p:cNvSpPr txBox="1">
            <a:spLocks noChangeArrowheads="1"/>
          </p:cNvSpPr>
          <p:nvPr/>
        </p:nvSpPr>
        <p:spPr bwMode="auto">
          <a:xfrm>
            <a:off x="827088" y="908050"/>
            <a:ext cx="77724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1200" cap="none" spc="0" normalizeH="0" baseline="0" noProof="0" dirty="0" smtClean="0">
                <a:ln>
                  <a:noFill/>
                </a:ln>
                <a:solidFill>
                  <a:prstClr val="black"/>
                </a:solidFill>
                <a:effectLst/>
                <a:uLnTx/>
                <a:uFillTx/>
                <a:latin typeface="Calibri" panose="020F0502020204030204" pitchFamily="34" charset="0"/>
                <a:ea typeface="华文新魏" panose="02010800040101010101" pitchFamily="2" charset="-122"/>
                <a:cs typeface="+mn-cs"/>
              </a:rPr>
              <a:t>检查测线</a:t>
            </a:r>
          </a:p>
        </p:txBody>
      </p:sp>
      <p:sp>
        <p:nvSpPr>
          <p:cNvPr id="61444" name="矩形 4"/>
          <p:cNvSpPr>
            <a:spLocks noChangeArrowheads="1"/>
          </p:cNvSpPr>
          <p:nvPr/>
        </p:nvSpPr>
        <p:spPr bwMode="auto">
          <a:xfrm>
            <a:off x="930275" y="1844675"/>
            <a:ext cx="77454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检查线布设的方向尽量与主测深线</a:t>
            </a:r>
            <a:r>
              <a:rPr kumimoji="0" lang="zh-CN" altLang="zh-CN" sz="24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垂直</a:t>
            </a: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，分布均匀，并要求布设在较平坦处，能普遍检查主测深线。</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布设检查线的目的是通过检查线与主测深线在交叉点处的水深值进行比对，用于检查</a:t>
            </a:r>
            <a:r>
              <a:rPr kumimoji="0" lang="zh-CN" altLang="zh-CN" sz="24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定位、测深和水位改正等误差</a:t>
            </a: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，评估测量成果的质量。</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defRPr/>
            </a:pP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检查线总长度应不少于主测深线总长的</a:t>
            </a:r>
            <a:r>
              <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5%</a:t>
            </a: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r>
              <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IHO</a:t>
            </a: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海道测量规范》规定检查线间隔通常不应超过主测深线间隔的</a:t>
            </a:r>
            <a:r>
              <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15</a:t>
            </a:r>
            <a:r>
              <a:rPr kumimoji="0" lang="zh-CN"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倍。</a:t>
            </a:r>
          </a:p>
        </p:txBody>
      </p:sp>
    </p:spTree>
    <p:extLst>
      <p:ext uri="{BB962C8B-B14F-4D97-AF65-F5344CB8AC3E}">
        <p14:creationId xmlns:p14="http://schemas.microsoft.com/office/powerpoint/2010/main" val="827554718"/>
      </p:ext>
    </p:extLst>
  </p:cSld>
  <p:clrMapOvr>
    <a:masterClrMapping/>
  </p:clrMapOvr>
  <p:transition>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endParaRPr lang="zh-CN" altLang="en-US" smtClean="0"/>
          </a:p>
        </p:txBody>
      </p:sp>
      <p:sp>
        <p:nvSpPr>
          <p:cNvPr id="62467" name="内容占位符 2"/>
          <p:cNvSpPr>
            <a:spLocks noGrp="1"/>
          </p:cNvSpPr>
          <p:nvPr>
            <p:ph idx="1"/>
          </p:nvPr>
        </p:nvSpPr>
        <p:spPr>
          <a:xfrm>
            <a:off x="900113" y="1052513"/>
            <a:ext cx="7993062" cy="576262"/>
          </a:xfrm>
        </p:spPr>
        <p:txBody>
          <a:bodyPr/>
          <a:lstStyle/>
          <a:p>
            <a:pPr marL="0" indent="0">
              <a:buFont typeface="Wingdings" panose="05000000000000000000" pitchFamily="2" charset="2"/>
              <a:buNone/>
            </a:pPr>
            <a:r>
              <a:rPr lang="en-US" altLang="zh-CN" b="1" dirty="0" smtClean="0"/>
              <a:t>3.  </a:t>
            </a:r>
            <a:r>
              <a:rPr lang="zh-CN" altLang="en-US" b="1" dirty="0" smtClean="0"/>
              <a:t>导标放样</a:t>
            </a:r>
            <a:r>
              <a:rPr lang="en-US" altLang="zh-CN" b="1" dirty="0" smtClean="0"/>
              <a:t>       </a:t>
            </a:r>
            <a:endParaRPr lang="zh-CN" altLang="en-US" b="1" dirty="0" smtClean="0"/>
          </a:p>
        </p:txBody>
      </p:sp>
      <p:sp>
        <p:nvSpPr>
          <p:cNvPr id="62468" name="Rectangle 3"/>
          <p:cNvSpPr>
            <a:spLocks noChangeArrowheads="1"/>
          </p:cNvSpPr>
          <p:nvPr/>
        </p:nvSpPr>
        <p:spPr bwMode="auto">
          <a:xfrm>
            <a:off x="990600" y="1947863"/>
            <a:ext cx="7758113" cy="297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为了使测量船能沿着设计好的方向航行，通常在岸上沿测深线方向设立两个导标（一般用两个不同颜色的大旗）以指示测量船航行。</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布设导标时，可借助岸边的控制点用极坐标或用罗盘测定导标方向。</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246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A25D9A5-1765-4C1C-8B3A-530C21F8826B}"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86</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423338484"/>
      </p:ext>
    </p:extLst>
  </p:cSld>
  <p:clrMapOvr>
    <a:masterClrMapping/>
  </p:clrMapOvr>
  <p:transition>
    <p:rand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p>
        </p:txBody>
      </p:sp>
      <p:sp>
        <p:nvSpPr>
          <p:cNvPr id="63491" name="Rectangle 3"/>
          <p:cNvSpPr>
            <a:spLocks noChangeArrowheads="1"/>
          </p:cNvSpPr>
          <p:nvPr/>
        </p:nvSpPr>
        <p:spPr bwMode="auto">
          <a:xfrm>
            <a:off x="990600" y="1484313"/>
            <a:ext cx="7758113"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罗盘仪放样导标</a:t>
            </a:r>
            <a:endParaRPr kumimoji="0"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3492" name="Rectangle 3"/>
          <p:cNvSpPr>
            <a:spLocks noChangeArrowheads="1"/>
          </p:cNvSpPr>
          <p:nvPr/>
        </p:nvSpPr>
        <p:spPr bwMode="auto">
          <a:xfrm>
            <a:off x="990600" y="2271713"/>
            <a:ext cx="77581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ingdings" panose="05000000000000000000" pitchFamily="2" charset="2"/>
              <a:buNone/>
              <a:tabLst/>
              <a:defRPr/>
            </a:pPr>
            <a:r>
              <a:rPr kumimoji="0"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根据预先在图板上量取的各测深线方位角，采用罗盘仪在实地按照磁方位角，确定前后导标位置。</a:t>
            </a:r>
            <a:endParaRPr kumimoji="0"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Tree>
    <p:extLst>
      <p:ext uri="{BB962C8B-B14F-4D97-AF65-F5344CB8AC3E}">
        <p14:creationId xmlns:p14="http://schemas.microsoft.com/office/powerpoint/2010/main" val="2256233221"/>
      </p:ext>
    </p:extLst>
  </p:cSld>
  <p:clrMapOvr>
    <a:masterClrMapping/>
  </p:clrMapOvr>
  <p:transition>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endParaRPr lang="zh-CN" altLang="en-US" smtClean="0"/>
          </a:p>
        </p:txBody>
      </p:sp>
      <p:sp>
        <p:nvSpPr>
          <p:cNvPr id="64515" name="Rectangle 3"/>
          <p:cNvSpPr>
            <a:spLocks noChangeArrowheads="1"/>
          </p:cNvSpPr>
          <p:nvPr/>
        </p:nvSpPr>
        <p:spPr bwMode="auto">
          <a:xfrm>
            <a:off x="990600" y="1484313"/>
            <a:ext cx="7758113"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0"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经纬仪配合放样导标</a:t>
            </a:r>
            <a:endParaRPr kumimoji="0"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pic>
        <p:nvPicPr>
          <p:cNvPr id="645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636838"/>
            <a:ext cx="8137525" cy="36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9467351"/>
      </p:ext>
    </p:extLst>
  </p:cSld>
  <p:clrMapOvr>
    <a:masterClrMapping/>
  </p:clrMapOvr>
  <p:transition>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930275" y="188913"/>
            <a:ext cx="8213725" cy="576262"/>
          </a:xfrm>
        </p:spPr>
        <p:txBody>
          <a:bodyPr/>
          <a:lstStyle/>
          <a:p>
            <a:r>
              <a:rPr lang="zh-CN" altLang="en-US" sz="3600" dirty="0" smtClean="0">
                <a:latin typeface="华文新魏" panose="02010800040101010101" pitchFamily="2" charset="-122"/>
                <a:ea typeface="华文新魏" panose="02010800040101010101" pitchFamily="2" charset="-122"/>
              </a:rPr>
              <a:t>（二）海底地形测量野外工作</a:t>
            </a:r>
          </a:p>
        </p:txBody>
      </p:sp>
      <p:sp>
        <p:nvSpPr>
          <p:cNvPr id="65539" name="Rectangle 4"/>
          <p:cNvSpPr>
            <a:spLocks noChangeArrowheads="1"/>
          </p:cNvSpPr>
          <p:nvPr/>
        </p:nvSpPr>
        <p:spPr bwMode="auto">
          <a:xfrm>
            <a:off x="1371600" y="1752600"/>
            <a:ext cx="662940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海底地形点三维数据的采集；</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水位观测</a:t>
            </a:r>
            <a:endParaRPr kumimoji="0" lang="en-US" altLang="zh-CN"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7200" marR="0" lvl="0" indent="-457200" algn="l" defTabSz="914400" rtl="0" eaLnBrk="0" fontAlgn="base" latinLnBrk="0" hangingPunct="0">
              <a:lnSpc>
                <a:spcPct val="150000"/>
              </a:lnSpc>
              <a:spcBef>
                <a:spcPct val="50000"/>
              </a:spcBef>
              <a:spcAft>
                <a:spcPct val="0"/>
              </a:spcAft>
              <a:buClrTx/>
              <a:buSzPct val="110000"/>
              <a:buFont typeface="Calibri" panose="020F0502020204030204" pitchFamily="34" charset="0"/>
              <a:buAutoNum type="arabicPeriod"/>
              <a:tabLst/>
              <a:defRPr/>
            </a:pPr>
            <a:r>
              <a:rPr kumimoji="0" lang="zh-CN" altLang="en-US" sz="2400" b="1"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定位测量</a:t>
            </a:r>
          </a:p>
        </p:txBody>
      </p:sp>
      <p:sp>
        <p:nvSpPr>
          <p:cNvPr id="6554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A52282B3-6860-4ADE-9D67-2F291349246C}"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89</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902555059"/>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a:solidFill>
                  <a:schemeClr val="tx2"/>
                </a:solidFill>
                <a:latin typeface="华文新魏" panose="02010800040101010101" pitchFamily="2" charset="-122"/>
                <a:ea typeface="华文新魏" panose="02010800040101010101" pitchFamily="2" charset="-122"/>
              </a:rPr>
              <a:t>（二）</a:t>
            </a:r>
            <a:r>
              <a:rPr lang="zh-CN" altLang="en-US" dirty="0" smtClean="0">
                <a:solidFill>
                  <a:schemeClr val="tx2"/>
                </a:solidFill>
                <a:latin typeface="华文新魏" panose="02010800040101010101" pitchFamily="2" charset="-122"/>
                <a:ea typeface="华文新魏" panose="02010800040101010101" pitchFamily="2" charset="-122"/>
              </a:rPr>
              <a:t>回声测深原理</a:t>
            </a:r>
            <a:endParaRPr lang="zh-CN" altLang="en-US" dirty="0" smtClean="0">
              <a:latin typeface="华文新魏" panose="02010800040101010101" pitchFamily="2" charset="-122"/>
              <a:ea typeface="华文新魏" panose="02010800040101010101" pitchFamily="2" charset="-122"/>
            </a:endParaRPr>
          </a:p>
        </p:txBody>
      </p:sp>
      <p:sp>
        <p:nvSpPr>
          <p:cNvPr id="21507" name="Rectangle 9"/>
          <p:cNvSpPr>
            <a:spLocks noChangeArrowheads="1"/>
          </p:cNvSpPr>
          <p:nvPr/>
        </p:nvSpPr>
        <p:spPr bwMode="auto">
          <a:xfrm>
            <a:off x="980918" y="1503597"/>
            <a:ext cx="3352800" cy="2794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dirty="0" smtClean="0">
                <a:solidFill>
                  <a:schemeClr val="tx2"/>
                </a:solidFill>
                <a:latin typeface="华文细黑" panose="02010600040101010101" pitchFamily="2" charset="-122"/>
                <a:ea typeface="华文细黑" panose="02010600040101010101" pitchFamily="2" charset="-122"/>
              </a:rPr>
              <a:t>设</a:t>
            </a:r>
            <a:r>
              <a:rPr lang="zh-CN" altLang="en-US" sz="2400" dirty="0">
                <a:solidFill>
                  <a:schemeClr val="tx2"/>
                </a:solidFill>
                <a:latin typeface="华文细黑" panose="02010600040101010101" pitchFamily="2" charset="-122"/>
                <a:ea typeface="华文细黑" panose="02010600040101010101" pitchFamily="2" charset="-122"/>
              </a:rPr>
              <a:t>自发射脉冲声波的瞬间起，至接收换能器收到水底回波时间为</a:t>
            </a:r>
            <a:r>
              <a:rPr lang="en-US" altLang="zh-CN" sz="2400" dirty="0">
                <a:solidFill>
                  <a:schemeClr val="tx2"/>
                </a:solidFill>
                <a:latin typeface="华文细黑" panose="02010600040101010101" pitchFamily="2" charset="-122"/>
                <a:ea typeface="华文细黑" panose="02010600040101010101" pitchFamily="2" charset="-122"/>
              </a:rPr>
              <a:t>t</a:t>
            </a:r>
            <a:r>
              <a:rPr lang="zh-CN" altLang="en-US" sz="2400" dirty="0">
                <a:solidFill>
                  <a:schemeClr val="tx2"/>
                </a:solidFill>
                <a:latin typeface="华文细黑" panose="02010600040101010101" pitchFamily="2" charset="-122"/>
                <a:ea typeface="华文细黑" panose="02010600040101010101" pitchFamily="2" charset="-122"/>
              </a:rPr>
              <a:t>，则换能器表面至水底的距离</a:t>
            </a:r>
            <a:r>
              <a:rPr lang="en-US" altLang="zh-CN" sz="2400" dirty="0">
                <a:solidFill>
                  <a:schemeClr val="tx2"/>
                </a:solidFill>
                <a:latin typeface="华文细黑" panose="02010600040101010101" pitchFamily="2" charset="-122"/>
                <a:ea typeface="华文细黑" panose="02010600040101010101" pitchFamily="2" charset="-122"/>
              </a:rPr>
              <a:t>H</a:t>
            </a:r>
            <a:r>
              <a:rPr lang="zh-CN" altLang="en-US" sz="2400" dirty="0">
                <a:solidFill>
                  <a:schemeClr val="tx2"/>
                </a:solidFill>
                <a:latin typeface="华文细黑" panose="02010600040101010101" pitchFamily="2" charset="-122"/>
                <a:ea typeface="华文细黑" panose="02010600040101010101" pitchFamily="2" charset="-122"/>
              </a:rPr>
              <a:t>为：</a:t>
            </a:r>
          </a:p>
        </p:txBody>
      </p:sp>
      <p:graphicFrame>
        <p:nvGraphicFramePr>
          <p:cNvPr id="21508" name="Object 10"/>
          <p:cNvGraphicFramePr>
            <a:graphicFrameLocks noChangeAspect="1"/>
          </p:cNvGraphicFramePr>
          <p:nvPr>
            <p:extLst>
              <p:ext uri="{D42A27DB-BD31-4B8C-83A1-F6EECF244321}">
                <p14:modId xmlns:p14="http://schemas.microsoft.com/office/powerpoint/2010/main" val="3454366114"/>
              </p:ext>
            </p:extLst>
          </p:nvPr>
        </p:nvGraphicFramePr>
        <p:xfrm>
          <a:off x="2017609" y="4673095"/>
          <a:ext cx="1260475" cy="812800"/>
        </p:xfrm>
        <a:graphic>
          <a:graphicData uri="http://schemas.openxmlformats.org/presentationml/2006/ole">
            <mc:AlternateContent xmlns:mc="http://schemas.openxmlformats.org/markup-compatibility/2006">
              <mc:Choice xmlns:v="urn:schemas-microsoft-com:vml" Requires="v">
                <p:oleObj spid="_x0000_s21560" name="Equation" r:id="rId3" imgW="609336" imgH="393529" progId="Equation.3">
                  <p:embed/>
                </p:oleObj>
              </mc:Choice>
              <mc:Fallback>
                <p:oleObj name="Equation" r:id="rId3" imgW="609336" imgH="393529"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7609" y="4673095"/>
                        <a:ext cx="1260475"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09" name="Group 58"/>
          <p:cNvGrpSpPr>
            <a:grpSpLocks/>
          </p:cNvGrpSpPr>
          <p:nvPr/>
        </p:nvGrpSpPr>
        <p:grpSpPr bwMode="auto">
          <a:xfrm>
            <a:off x="4649788" y="1905000"/>
            <a:ext cx="4025900" cy="3433763"/>
            <a:chOff x="776" y="423"/>
            <a:chExt cx="4493" cy="3420"/>
          </a:xfrm>
        </p:grpSpPr>
        <p:sp>
          <p:nvSpPr>
            <p:cNvPr id="21510" name="Freeform 35"/>
            <p:cNvSpPr>
              <a:spLocks noChangeArrowheads="1"/>
            </p:cNvSpPr>
            <p:nvPr/>
          </p:nvSpPr>
          <p:spPr bwMode="auto">
            <a:xfrm>
              <a:off x="788" y="1515"/>
              <a:ext cx="4481" cy="206"/>
            </a:xfrm>
            <a:custGeom>
              <a:avLst/>
              <a:gdLst>
                <a:gd name="T0" fmla="*/ 0 w 19765"/>
                <a:gd name="T1" fmla="*/ 0 h 914"/>
                <a:gd name="T2" fmla="*/ 0 w 19765"/>
                <a:gd name="T3" fmla="*/ 0 h 914"/>
                <a:gd name="T4" fmla="*/ 0 w 19765"/>
                <a:gd name="T5" fmla="*/ 0 h 914"/>
                <a:gd name="T6" fmla="*/ 0 w 19765"/>
                <a:gd name="T7" fmla="*/ 0 h 914"/>
                <a:gd name="T8" fmla="*/ 0 w 19765"/>
                <a:gd name="T9" fmla="*/ 0 h 914"/>
                <a:gd name="T10" fmla="*/ 0 w 19765"/>
                <a:gd name="T11" fmla="*/ 0 h 914"/>
                <a:gd name="T12" fmla="*/ 0 w 19765"/>
                <a:gd name="T13" fmla="*/ 0 h 914"/>
                <a:gd name="T14" fmla="*/ 0 w 19765"/>
                <a:gd name="T15" fmla="*/ 0 h 914"/>
                <a:gd name="T16" fmla="*/ 0 w 19765"/>
                <a:gd name="T17" fmla="*/ 0 h 914"/>
                <a:gd name="T18" fmla="*/ 0 w 19765"/>
                <a:gd name="T19" fmla="*/ 0 h 914"/>
                <a:gd name="T20" fmla="*/ 0 w 19765"/>
                <a:gd name="T21" fmla="*/ 0 h 914"/>
                <a:gd name="T22" fmla="*/ 0 w 19765"/>
                <a:gd name="T23" fmla="*/ 0 h 914"/>
                <a:gd name="T24" fmla="*/ 0 w 19765"/>
                <a:gd name="T25" fmla="*/ 0 h 914"/>
                <a:gd name="T26" fmla="*/ 0 w 19765"/>
                <a:gd name="T27" fmla="*/ 0 h 914"/>
                <a:gd name="T28" fmla="*/ 0 w 19765"/>
                <a:gd name="T29" fmla="*/ 0 h 914"/>
                <a:gd name="T30" fmla="*/ 0 w 19765"/>
                <a:gd name="T31" fmla="*/ 0 h 914"/>
                <a:gd name="T32" fmla="*/ 0 w 19765"/>
                <a:gd name="T33" fmla="*/ 0 h 914"/>
                <a:gd name="T34" fmla="*/ 0 w 19765"/>
                <a:gd name="T35" fmla="*/ 0 h 914"/>
                <a:gd name="T36" fmla="*/ 0 w 19765"/>
                <a:gd name="T37" fmla="*/ 0 h 914"/>
                <a:gd name="T38" fmla="*/ 0 w 19765"/>
                <a:gd name="T39" fmla="*/ 0 h 914"/>
                <a:gd name="T40" fmla="*/ 0 w 19765"/>
                <a:gd name="T41" fmla="*/ 0 h 914"/>
                <a:gd name="T42" fmla="*/ 0 w 19765"/>
                <a:gd name="T43" fmla="*/ 0 h 9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765" h="914">
                  <a:moveTo>
                    <a:pt x="0" y="212"/>
                  </a:moveTo>
                  <a:cubicBezTo>
                    <a:pt x="622" y="9"/>
                    <a:pt x="75" y="190"/>
                    <a:pt x="463" y="57"/>
                  </a:cubicBezTo>
                  <a:cubicBezTo>
                    <a:pt x="516" y="40"/>
                    <a:pt x="622" y="4"/>
                    <a:pt x="622" y="4"/>
                  </a:cubicBezTo>
                  <a:cubicBezTo>
                    <a:pt x="864" y="22"/>
                    <a:pt x="1111" y="0"/>
                    <a:pt x="1345" y="57"/>
                  </a:cubicBezTo>
                  <a:cubicBezTo>
                    <a:pt x="1416" y="75"/>
                    <a:pt x="1442" y="163"/>
                    <a:pt x="1499" y="212"/>
                  </a:cubicBezTo>
                  <a:cubicBezTo>
                    <a:pt x="1649" y="340"/>
                    <a:pt x="1768" y="556"/>
                    <a:pt x="1967" y="578"/>
                  </a:cubicBezTo>
                  <a:cubicBezTo>
                    <a:pt x="2262" y="613"/>
                    <a:pt x="2553" y="644"/>
                    <a:pt x="2849" y="679"/>
                  </a:cubicBezTo>
                  <a:cubicBezTo>
                    <a:pt x="3369" y="661"/>
                    <a:pt x="3885" y="657"/>
                    <a:pt x="4405" y="626"/>
                  </a:cubicBezTo>
                  <a:cubicBezTo>
                    <a:pt x="4621" y="613"/>
                    <a:pt x="4767" y="445"/>
                    <a:pt x="4974" y="419"/>
                  </a:cubicBezTo>
                  <a:cubicBezTo>
                    <a:pt x="5199" y="392"/>
                    <a:pt x="5424" y="388"/>
                    <a:pt x="5649" y="370"/>
                  </a:cubicBezTo>
                  <a:cubicBezTo>
                    <a:pt x="6046" y="269"/>
                    <a:pt x="6451" y="357"/>
                    <a:pt x="6839" y="472"/>
                  </a:cubicBezTo>
                  <a:cubicBezTo>
                    <a:pt x="7047" y="534"/>
                    <a:pt x="7461" y="679"/>
                    <a:pt x="7461" y="679"/>
                  </a:cubicBezTo>
                  <a:cubicBezTo>
                    <a:pt x="7814" y="913"/>
                    <a:pt x="7995" y="851"/>
                    <a:pt x="8498" y="886"/>
                  </a:cubicBezTo>
                  <a:cubicBezTo>
                    <a:pt x="10041" y="855"/>
                    <a:pt x="11280" y="882"/>
                    <a:pt x="12700" y="472"/>
                  </a:cubicBezTo>
                  <a:cubicBezTo>
                    <a:pt x="12753" y="437"/>
                    <a:pt x="12797" y="397"/>
                    <a:pt x="12854" y="370"/>
                  </a:cubicBezTo>
                  <a:cubicBezTo>
                    <a:pt x="12956" y="326"/>
                    <a:pt x="13163" y="265"/>
                    <a:pt x="13163" y="265"/>
                  </a:cubicBezTo>
                  <a:cubicBezTo>
                    <a:pt x="13441" y="282"/>
                    <a:pt x="13719" y="273"/>
                    <a:pt x="13992" y="318"/>
                  </a:cubicBezTo>
                  <a:cubicBezTo>
                    <a:pt x="14142" y="340"/>
                    <a:pt x="14314" y="547"/>
                    <a:pt x="14459" y="578"/>
                  </a:cubicBezTo>
                  <a:cubicBezTo>
                    <a:pt x="14918" y="675"/>
                    <a:pt x="15359" y="670"/>
                    <a:pt x="15809" y="785"/>
                  </a:cubicBezTo>
                  <a:cubicBezTo>
                    <a:pt x="16021" y="781"/>
                    <a:pt x="18045" y="776"/>
                    <a:pt x="18816" y="679"/>
                  </a:cubicBezTo>
                  <a:cubicBezTo>
                    <a:pt x="19001" y="657"/>
                    <a:pt x="19156" y="525"/>
                    <a:pt x="19332" y="472"/>
                  </a:cubicBezTo>
                  <a:cubicBezTo>
                    <a:pt x="19764" y="340"/>
                    <a:pt x="19539" y="525"/>
                    <a:pt x="19747" y="318"/>
                  </a:cubicBez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1" name="Line 36"/>
            <p:cNvSpPr>
              <a:spLocks noChangeShapeType="1"/>
            </p:cNvSpPr>
            <p:nvPr/>
          </p:nvSpPr>
          <p:spPr bwMode="auto">
            <a:xfrm>
              <a:off x="2496" y="1296"/>
              <a:ext cx="1008" cy="0"/>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2" name="Freeform 37"/>
            <p:cNvSpPr>
              <a:spLocks noChangeArrowheads="1"/>
            </p:cNvSpPr>
            <p:nvPr/>
          </p:nvSpPr>
          <p:spPr bwMode="auto">
            <a:xfrm>
              <a:off x="2477" y="1275"/>
              <a:ext cx="1060" cy="523"/>
            </a:xfrm>
            <a:custGeom>
              <a:avLst/>
              <a:gdLst>
                <a:gd name="T0" fmla="*/ 0 w 4680"/>
                <a:gd name="T1" fmla="*/ 0 h 2312"/>
                <a:gd name="T2" fmla="*/ 0 w 4680"/>
                <a:gd name="T3" fmla="*/ 0 h 2312"/>
                <a:gd name="T4" fmla="*/ 0 w 4680"/>
                <a:gd name="T5" fmla="*/ 0 h 2312"/>
                <a:gd name="T6" fmla="*/ 0 w 4680"/>
                <a:gd name="T7" fmla="*/ 0 h 2312"/>
                <a:gd name="T8" fmla="*/ 0 w 4680"/>
                <a:gd name="T9" fmla="*/ 0 h 2312"/>
                <a:gd name="T10" fmla="*/ 0 w 4680"/>
                <a:gd name="T11" fmla="*/ 0 h 2312"/>
                <a:gd name="T12" fmla="*/ 0 w 4680"/>
                <a:gd name="T13" fmla="*/ 0 h 2312"/>
                <a:gd name="T14" fmla="*/ 0 w 4680"/>
                <a:gd name="T15" fmla="*/ 0 h 2312"/>
                <a:gd name="T16" fmla="*/ 0 w 4680"/>
                <a:gd name="T17" fmla="*/ 0 h 2312"/>
                <a:gd name="T18" fmla="*/ 0 w 4680"/>
                <a:gd name="T19" fmla="*/ 0 h 23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680" h="2312">
                  <a:moveTo>
                    <a:pt x="66" y="234"/>
                  </a:moveTo>
                  <a:cubicBezTo>
                    <a:pt x="207" y="657"/>
                    <a:pt x="0" y="0"/>
                    <a:pt x="172" y="807"/>
                  </a:cubicBezTo>
                  <a:cubicBezTo>
                    <a:pt x="225" y="1054"/>
                    <a:pt x="318" y="1288"/>
                    <a:pt x="379" y="1530"/>
                  </a:cubicBezTo>
                  <a:cubicBezTo>
                    <a:pt x="410" y="1649"/>
                    <a:pt x="600" y="1649"/>
                    <a:pt x="688" y="1737"/>
                  </a:cubicBezTo>
                  <a:cubicBezTo>
                    <a:pt x="935" y="1984"/>
                    <a:pt x="1063" y="2192"/>
                    <a:pt x="1416" y="2311"/>
                  </a:cubicBezTo>
                  <a:cubicBezTo>
                    <a:pt x="2037" y="2293"/>
                    <a:pt x="2659" y="2289"/>
                    <a:pt x="3281" y="2258"/>
                  </a:cubicBezTo>
                  <a:cubicBezTo>
                    <a:pt x="3581" y="2240"/>
                    <a:pt x="3828" y="1896"/>
                    <a:pt x="4057" y="1737"/>
                  </a:cubicBezTo>
                  <a:cubicBezTo>
                    <a:pt x="4128" y="1636"/>
                    <a:pt x="4225" y="1548"/>
                    <a:pt x="4264" y="1429"/>
                  </a:cubicBezTo>
                  <a:cubicBezTo>
                    <a:pt x="4361" y="1142"/>
                    <a:pt x="4405" y="820"/>
                    <a:pt x="4524" y="547"/>
                  </a:cubicBezTo>
                  <a:cubicBezTo>
                    <a:pt x="4679" y="194"/>
                    <a:pt x="4630" y="631"/>
                    <a:pt x="4630" y="132"/>
                  </a:cubicBez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13" name="Line 38"/>
            <p:cNvSpPr>
              <a:spLocks noChangeShapeType="1"/>
            </p:cNvSpPr>
            <p:nvPr/>
          </p:nvSpPr>
          <p:spPr bwMode="auto">
            <a:xfrm flipV="1">
              <a:off x="3360" y="1008"/>
              <a:ext cx="0" cy="288"/>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4" name="Line 39"/>
            <p:cNvSpPr>
              <a:spLocks noChangeShapeType="1"/>
            </p:cNvSpPr>
            <p:nvPr/>
          </p:nvSpPr>
          <p:spPr bwMode="auto">
            <a:xfrm flipH="1">
              <a:off x="3024" y="1008"/>
              <a:ext cx="336" cy="0"/>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5" name="Line 40"/>
            <p:cNvSpPr>
              <a:spLocks noChangeShapeType="1"/>
            </p:cNvSpPr>
            <p:nvPr/>
          </p:nvSpPr>
          <p:spPr bwMode="auto">
            <a:xfrm>
              <a:off x="3024" y="1008"/>
              <a:ext cx="0" cy="288"/>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6" name="Line 41"/>
            <p:cNvSpPr>
              <a:spLocks noChangeShapeType="1"/>
            </p:cNvSpPr>
            <p:nvPr/>
          </p:nvSpPr>
          <p:spPr bwMode="auto">
            <a:xfrm flipH="1" flipV="1">
              <a:off x="3168" y="768"/>
              <a:ext cx="144" cy="240"/>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7" name="Line 42"/>
            <p:cNvSpPr>
              <a:spLocks noChangeShapeType="1"/>
            </p:cNvSpPr>
            <p:nvPr/>
          </p:nvSpPr>
          <p:spPr bwMode="auto">
            <a:xfrm flipH="1" flipV="1">
              <a:off x="3024" y="768"/>
              <a:ext cx="144" cy="240"/>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8" name="Line 43"/>
            <p:cNvSpPr>
              <a:spLocks noChangeShapeType="1"/>
            </p:cNvSpPr>
            <p:nvPr/>
          </p:nvSpPr>
          <p:spPr bwMode="auto">
            <a:xfrm flipH="1">
              <a:off x="3024" y="768"/>
              <a:ext cx="144" cy="0"/>
            </a:xfrm>
            <a:prstGeom prst="line">
              <a:avLst/>
            </a:prstGeom>
            <a:noFill/>
            <a:ln w="9398">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519" name="Freeform 44"/>
            <p:cNvSpPr>
              <a:spLocks noChangeArrowheads="1"/>
            </p:cNvSpPr>
            <p:nvPr/>
          </p:nvSpPr>
          <p:spPr bwMode="auto">
            <a:xfrm>
              <a:off x="776" y="3065"/>
              <a:ext cx="4489" cy="778"/>
            </a:xfrm>
            <a:custGeom>
              <a:avLst/>
              <a:gdLst>
                <a:gd name="T0" fmla="*/ 0 w 19801"/>
                <a:gd name="T1" fmla="*/ 0 h 3436"/>
                <a:gd name="T2" fmla="*/ 0 w 19801"/>
                <a:gd name="T3" fmla="*/ 0 h 3436"/>
                <a:gd name="T4" fmla="*/ 0 w 19801"/>
                <a:gd name="T5" fmla="*/ 0 h 3436"/>
                <a:gd name="T6" fmla="*/ 0 w 19801"/>
                <a:gd name="T7" fmla="*/ 0 h 3436"/>
                <a:gd name="T8" fmla="*/ 0 w 19801"/>
                <a:gd name="T9" fmla="*/ 0 h 3436"/>
                <a:gd name="T10" fmla="*/ 0 w 19801"/>
                <a:gd name="T11" fmla="*/ 0 h 3436"/>
                <a:gd name="T12" fmla="*/ 0 w 19801"/>
                <a:gd name="T13" fmla="*/ 0 h 3436"/>
                <a:gd name="T14" fmla="*/ 0 w 19801"/>
                <a:gd name="T15" fmla="*/ 0 h 3436"/>
                <a:gd name="T16" fmla="*/ 0 w 19801"/>
                <a:gd name="T17" fmla="*/ 0 h 3436"/>
                <a:gd name="T18" fmla="*/ 0 w 19801"/>
                <a:gd name="T19" fmla="*/ 0 h 3436"/>
                <a:gd name="T20" fmla="*/ 0 w 19801"/>
                <a:gd name="T21" fmla="*/ 0 h 3436"/>
                <a:gd name="T22" fmla="*/ 0 w 19801"/>
                <a:gd name="T23" fmla="*/ 0 h 3436"/>
                <a:gd name="T24" fmla="*/ 0 w 19801"/>
                <a:gd name="T25" fmla="*/ 0 h 3436"/>
                <a:gd name="T26" fmla="*/ 0 w 19801"/>
                <a:gd name="T27" fmla="*/ 0 h 3436"/>
                <a:gd name="T28" fmla="*/ 0 w 19801"/>
                <a:gd name="T29" fmla="*/ 0 h 3436"/>
                <a:gd name="T30" fmla="*/ 0 w 19801"/>
                <a:gd name="T31" fmla="*/ 0 h 3436"/>
                <a:gd name="T32" fmla="*/ 0 w 19801"/>
                <a:gd name="T33" fmla="*/ 0 h 3436"/>
                <a:gd name="T34" fmla="*/ 0 w 19801"/>
                <a:gd name="T35" fmla="*/ 0 h 3436"/>
                <a:gd name="T36" fmla="*/ 0 w 19801"/>
                <a:gd name="T37" fmla="*/ 0 h 3436"/>
                <a:gd name="T38" fmla="*/ 0 w 19801"/>
                <a:gd name="T39" fmla="*/ 0 h 3436"/>
                <a:gd name="T40" fmla="*/ 0 w 19801"/>
                <a:gd name="T41" fmla="*/ 0 h 3436"/>
                <a:gd name="T42" fmla="*/ 0 w 19801"/>
                <a:gd name="T43" fmla="*/ 0 h 3436"/>
                <a:gd name="T44" fmla="*/ 0 w 19801"/>
                <a:gd name="T45" fmla="*/ 0 h 3436"/>
                <a:gd name="T46" fmla="*/ 0 w 19801"/>
                <a:gd name="T47" fmla="*/ 0 h 3436"/>
                <a:gd name="T48" fmla="*/ 0 w 19801"/>
                <a:gd name="T49" fmla="*/ 0 h 3436"/>
                <a:gd name="T50" fmla="*/ 0 w 19801"/>
                <a:gd name="T51" fmla="*/ 0 h 3436"/>
                <a:gd name="T52" fmla="*/ 0 w 19801"/>
                <a:gd name="T53" fmla="*/ 0 h 3436"/>
                <a:gd name="T54" fmla="*/ 0 w 19801"/>
                <a:gd name="T55" fmla="*/ 0 h 34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9801" h="3436">
                  <a:moveTo>
                    <a:pt x="0" y="3435"/>
                  </a:moveTo>
                  <a:cubicBezTo>
                    <a:pt x="591" y="3029"/>
                    <a:pt x="1199" y="3104"/>
                    <a:pt x="1918" y="3074"/>
                  </a:cubicBezTo>
                  <a:cubicBezTo>
                    <a:pt x="2152" y="2994"/>
                    <a:pt x="2333" y="2840"/>
                    <a:pt x="2593" y="2813"/>
                  </a:cubicBezTo>
                  <a:cubicBezTo>
                    <a:pt x="2866" y="2787"/>
                    <a:pt x="3144" y="2778"/>
                    <a:pt x="3422" y="2760"/>
                  </a:cubicBezTo>
                  <a:cubicBezTo>
                    <a:pt x="3775" y="2637"/>
                    <a:pt x="4048" y="2412"/>
                    <a:pt x="4405" y="2293"/>
                  </a:cubicBezTo>
                  <a:cubicBezTo>
                    <a:pt x="4652" y="2112"/>
                    <a:pt x="4921" y="1984"/>
                    <a:pt x="5027" y="1671"/>
                  </a:cubicBezTo>
                  <a:cubicBezTo>
                    <a:pt x="5084" y="1504"/>
                    <a:pt x="5173" y="1296"/>
                    <a:pt x="5340" y="1204"/>
                  </a:cubicBezTo>
                  <a:cubicBezTo>
                    <a:pt x="5547" y="1089"/>
                    <a:pt x="5843" y="1076"/>
                    <a:pt x="6063" y="1050"/>
                  </a:cubicBezTo>
                  <a:cubicBezTo>
                    <a:pt x="6288" y="1067"/>
                    <a:pt x="6522" y="1045"/>
                    <a:pt x="6738" y="1102"/>
                  </a:cubicBezTo>
                  <a:cubicBezTo>
                    <a:pt x="6932" y="1155"/>
                    <a:pt x="7078" y="1323"/>
                    <a:pt x="7258" y="1411"/>
                  </a:cubicBezTo>
                  <a:cubicBezTo>
                    <a:pt x="7439" y="1698"/>
                    <a:pt x="7677" y="1671"/>
                    <a:pt x="7982" y="1724"/>
                  </a:cubicBezTo>
                  <a:cubicBezTo>
                    <a:pt x="8242" y="1707"/>
                    <a:pt x="8502" y="1724"/>
                    <a:pt x="8758" y="1671"/>
                  </a:cubicBezTo>
                  <a:cubicBezTo>
                    <a:pt x="9031" y="1614"/>
                    <a:pt x="9027" y="1279"/>
                    <a:pt x="9124" y="1102"/>
                  </a:cubicBezTo>
                  <a:cubicBezTo>
                    <a:pt x="9159" y="1041"/>
                    <a:pt x="9230" y="1005"/>
                    <a:pt x="9278" y="948"/>
                  </a:cubicBezTo>
                  <a:cubicBezTo>
                    <a:pt x="9318" y="900"/>
                    <a:pt x="9353" y="847"/>
                    <a:pt x="9384" y="789"/>
                  </a:cubicBezTo>
                  <a:cubicBezTo>
                    <a:pt x="9587" y="419"/>
                    <a:pt x="9697" y="154"/>
                    <a:pt x="10107" y="13"/>
                  </a:cubicBezTo>
                  <a:cubicBezTo>
                    <a:pt x="10231" y="26"/>
                    <a:pt x="10716" y="0"/>
                    <a:pt x="10883" y="168"/>
                  </a:cubicBezTo>
                  <a:cubicBezTo>
                    <a:pt x="11007" y="291"/>
                    <a:pt x="11090" y="445"/>
                    <a:pt x="11196" y="582"/>
                  </a:cubicBezTo>
                  <a:cubicBezTo>
                    <a:pt x="11249" y="653"/>
                    <a:pt x="11289" y="728"/>
                    <a:pt x="11351" y="789"/>
                  </a:cubicBezTo>
                  <a:cubicBezTo>
                    <a:pt x="11470" y="913"/>
                    <a:pt x="11593" y="1032"/>
                    <a:pt x="11712" y="1155"/>
                  </a:cubicBezTo>
                  <a:cubicBezTo>
                    <a:pt x="11867" y="1314"/>
                    <a:pt x="12475" y="1424"/>
                    <a:pt x="12700" y="1464"/>
                  </a:cubicBezTo>
                  <a:cubicBezTo>
                    <a:pt x="12837" y="1570"/>
                    <a:pt x="12956" y="1711"/>
                    <a:pt x="13115" y="1777"/>
                  </a:cubicBezTo>
                  <a:cubicBezTo>
                    <a:pt x="13392" y="1887"/>
                    <a:pt x="14420" y="1918"/>
                    <a:pt x="14618" y="1931"/>
                  </a:cubicBezTo>
                  <a:cubicBezTo>
                    <a:pt x="14689" y="1967"/>
                    <a:pt x="14914" y="2073"/>
                    <a:pt x="14980" y="2139"/>
                  </a:cubicBezTo>
                  <a:cubicBezTo>
                    <a:pt x="15143" y="2302"/>
                    <a:pt x="15103" y="2372"/>
                    <a:pt x="15293" y="2500"/>
                  </a:cubicBezTo>
                  <a:cubicBezTo>
                    <a:pt x="15637" y="2725"/>
                    <a:pt x="16091" y="2747"/>
                    <a:pt x="16484" y="2813"/>
                  </a:cubicBezTo>
                  <a:cubicBezTo>
                    <a:pt x="17008" y="2902"/>
                    <a:pt x="17498" y="3171"/>
                    <a:pt x="18040" y="3228"/>
                  </a:cubicBezTo>
                  <a:cubicBezTo>
                    <a:pt x="18750" y="3298"/>
                    <a:pt x="19072" y="3281"/>
                    <a:pt x="19800" y="3281"/>
                  </a:cubicBez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0" name="Line 45"/>
            <p:cNvSpPr>
              <a:spLocks noChangeShapeType="1"/>
            </p:cNvSpPr>
            <p:nvPr/>
          </p:nvSpPr>
          <p:spPr bwMode="auto">
            <a:xfrm>
              <a:off x="3024" y="1776"/>
              <a:ext cx="0" cy="1296"/>
            </a:xfrm>
            <a:prstGeom prst="line">
              <a:avLst/>
            </a:prstGeom>
            <a:noFill/>
            <a:ln w="9398">
              <a:solidFill>
                <a:schemeClr val="tx1"/>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21521" name="Freeform 46"/>
            <p:cNvSpPr>
              <a:spLocks noChangeArrowheads="1"/>
            </p:cNvSpPr>
            <p:nvPr/>
          </p:nvSpPr>
          <p:spPr bwMode="auto">
            <a:xfrm>
              <a:off x="2631" y="2694"/>
              <a:ext cx="880" cy="226"/>
            </a:xfrm>
            <a:custGeom>
              <a:avLst/>
              <a:gdLst>
                <a:gd name="T0" fmla="*/ 0 w 3887"/>
                <a:gd name="T1" fmla="*/ 0 h 1003"/>
                <a:gd name="T2" fmla="*/ 0 w 3887"/>
                <a:gd name="T3" fmla="*/ 0 h 1003"/>
                <a:gd name="T4" fmla="*/ 0 w 3887"/>
                <a:gd name="T5" fmla="*/ 0 h 1003"/>
                <a:gd name="T6" fmla="*/ 0 w 3887"/>
                <a:gd name="T7" fmla="*/ 0 h 1003"/>
                <a:gd name="T8" fmla="*/ 0 w 3887"/>
                <a:gd name="T9" fmla="*/ 0 h 1003"/>
                <a:gd name="T10" fmla="*/ 0 w 3887"/>
                <a:gd name="T11" fmla="*/ 0 h 1003"/>
                <a:gd name="T12" fmla="*/ 0 w 3887"/>
                <a:gd name="T13" fmla="*/ 0 h 1003"/>
                <a:gd name="T14" fmla="*/ 0 w 3887"/>
                <a:gd name="T15" fmla="*/ 0 h 1003"/>
                <a:gd name="T16" fmla="*/ 0 w 3887"/>
                <a:gd name="T17" fmla="*/ 0 h 1003"/>
                <a:gd name="T18" fmla="*/ 0 w 3887"/>
                <a:gd name="T19" fmla="*/ 0 h 1003"/>
                <a:gd name="T20" fmla="*/ 0 w 3887"/>
                <a:gd name="T21" fmla="*/ 0 h 1003"/>
                <a:gd name="T22" fmla="*/ 0 w 3887"/>
                <a:gd name="T23" fmla="*/ 0 h 1003"/>
                <a:gd name="T24" fmla="*/ 0 w 3887"/>
                <a:gd name="T25" fmla="*/ 0 h 1003"/>
                <a:gd name="T26" fmla="*/ 0 w 3887"/>
                <a:gd name="T27" fmla="*/ 0 h 1003"/>
                <a:gd name="T28" fmla="*/ 0 w 3887"/>
                <a:gd name="T29" fmla="*/ 0 h 1003"/>
                <a:gd name="T30" fmla="*/ 0 w 3887"/>
                <a:gd name="T31" fmla="*/ 0 h 1003"/>
                <a:gd name="T32" fmla="*/ 0 w 3887"/>
                <a:gd name="T33" fmla="*/ 0 h 1003"/>
                <a:gd name="T34" fmla="*/ 0 w 3887"/>
                <a:gd name="T35" fmla="*/ 0 h 1003"/>
                <a:gd name="T36" fmla="*/ 0 w 3887"/>
                <a:gd name="T37" fmla="*/ 0 h 1003"/>
                <a:gd name="T38" fmla="*/ 0 w 3887"/>
                <a:gd name="T39" fmla="*/ 0 h 1003"/>
                <a:gd name="T40" fmla="*/ 0 w 3887"/>
                <a:gd name="T41" fmla="*/ 0 h 1003"/>
                <a:gd name="T42" fmla="*/ 0 w 3887"/>
                <a:gd name="T43" fmla="*/ 0 h 1003"/>
                <a:gd name="T44" fmla="*/ 0 w 3887"/>
                <a:gd name="T45" fmla="*/ 0 h 1003"/>
                <a:gd name="T46" fmla="*/ 0 w 3887"/>
                <a:gd name="T47" fmla="*/ 0 h 1003"/>
                <a:gd name="T48" fmla="*/ 0 w 3887"/>
                <a:gd name="T49" fmla="*/ 0 h 100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87" h="1003">
                  <a:moveTo>
                    <a:pt x="0" y="370"/>
                  </a:moveTo>
                  <a:lnTo>
                    <a:pt x="124" y="480"/>
                  </a:lnTo>
                  <a:lnTo>
                    <a:pt x="254" y="579"/>
                  </a:lnTo>
                  <a:lnTo>
                    <a:pt x="393" y="671"/>
                  </a:lnTo>
                  <a:lnTo>
                    <a:pt x="542" y="755"/>
                  </a:lnTo>
                  <a:lnTo>
                    <a:pt x="695" y="825"/>
                  </a:lnTo>
                  <a:lnTo>
                    <a:pt x="853" y="882"/>
                  </a:lnTo>
                  <a:lnTo>
                    <a:pt x="1019" y="931"/>
                  </a:lnTo>
                  <a:lnTo>
                    <a:pt x="1189" y="967"/>
                  </a:lnTo>
                  <a:lnTo>
                    <a:pt x="1361" y="986"/>
                  </a:lnTo>
                  <a:lnTo>
                    <a:pt x="1538" y="1002"/>
                  </a:lnTo>
                  <a:lnTo>
                    <a:pt x="1715" y="999"/>
                  </a:lnTo>
                  <a:lnTo>
                    <a:pt x="1893" y="991"/>
                  </a:lnTo>
                  <a:lnTo>
                    <a:pt x="2075" y="969"/>
                  </a:lnTo>
                  <a:lnTo>
                    <a:pt x="2251" y="932"/>
                  </a:lnTo>
                  <a:lnTo>
                    <a:pt x="2435" y="887"/>
                  </a:lnTo>
                  <a:lnTo>
                    <a:pt x="2611" y="825"/>
                  </a:lnTo>
                  <a:lnTo>
                    <a:pt x="2784" y="759"/>
                  </a:lnTo>
                  <a:lnTo>
                    <a:pt x="2959" y="679"/>
                  </a:lnTo>
                  <a:lnTo>
                    <a:pt x="3124" y="589"/>
                  </a:lnTo>
                  <a:lnTo>
                    <a:pt x="3292" y="493"/>
                  </a:lnTo>
                  <a:lnTo>
                    <a:pt x="3452" y="380"/>
                  </a:lnTo>
                  <a:lnTo>
                    <a:pt x="3604" y="261"/>
                  </a:lnTo>
                  <a:lnTo>
                    <a:pt x="3748" y="135"/>
                  </a:lnTo>
                  <a:lnTo>
                    <a:pt x="3886" y="0"/>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2" name="Freeform 47"/>
            <p:cNvSpPr>
              <a:spLocks noChangeArrowheads="1"/>
            </p:cNvSpPr>
            <p:nvPr/>
          </p:nvSpPr>
          <p:spPr bwMode="auto">
            <a:xfrm>
              <a:off x="2632" y="2358"/>
              <a:ext cx="880" cy="226"/>
            </a:xfrm>
            <a:custGeom>
              <a:avLst/>
              <a:gdLst>
                <a:gd name="T0" fmla="*/ 0 w 3886"/>
                <a:gd name="T1" fmla="*/ 0 h 1002"/>
                <a:gd name="T2" fmla="*/ 0 w 3886"/>
                <a:gd name="T3" fmla="*/ 0 h 1002"/>
                <a:gd name="T4" fmla="*/ 0 w 3886"/>
                <a:gd name="T5" fmla="*/ 0 h 1002"/>
                <a:gd name="T6" fmla="*/ 0 w 3886"/>
                <a:gd name="T7" fmla="*/ 0 h 1002"/>
                <a:gd name="T8" fmla="*/ 0 w 3886"/>
                <a:gd name="T9" fmla="*/ 0 h 1002"/>
                <a:gd name="T10" fmla="*/ 0 w 3886"/>
                <a:gd name="T11" fmla="*/ 0 h 1002"/>
                <a:gd name="T12" fmla="*/ 0 w 3886"/>
                <a:gd name="T13" fmla="*/ 0 h 1002"/>
                <a:gd name="T14" fmla="*/ 0 w 3886"/>
                <a:gd name="T15" fmla="*/ 0 h 1002"/>
                <a:gd name="T16" fmla="*/ 0 w 3886"/>
                <a:gd name="T17" fmla="*/ 0 h 1002"/>
                <a:gd name="T18" fmla="*/ 0 w 3886"/>
                <a:gd name="T19" fmla="*/ 0 h 1002"/>
                <a:gd name="T20" fmla="*/ 0 w 3886"/>
                <a:gd name="T21" fmla="*/ 0 h 1002"/>
                <a:gd name="T22" fmla="*/ 0 w 3886"/>
                <a:gd name="T23" fmla="*/ 0 h 1002"/>
                <a:gd name="T24" fmla="*/ 0 w 3886"/>
                <a:gd name="T25" fmla="*/ 0 h 1002"/>
                <a:gd name="T26" fmla="*/ 0 w 3886"/>
                <a:gd name="T27" fmla="*/ 0 h 1002"/>
                <a:gd name="T28" fmla="*/ 0 w 3886"/>
                <a:gd name="T29" fmla="*/ 0 h 1002"/>
                <a:gd name="T30" fmla="*/ 0 w 3886"/>
                <a:gd name="T31" fmla="*/ 0 h 1002"/>
                <a:gd name="T32" fmla="*/ 0 w 3886"/>
                <a:gd name="T33" fmla="*/ 0 h 1002"/>
                <a:gd name="T34" fmla="*/ 0 w 3886"/>
                <a:gd name="T35" fmla="*/ 0 h 1002"/>
                <a:gd name="T36" fmla="*/ 0 w 3886"/>
                <a:gd name="T37" fmla="*/ 0 h 1002"/>
                <a:gd name="T38" fmla="*/ 0 w 3886"/>
                <a:gd name="T39" fmla="*/ 0 h 1002"/>
                <a:gd name="T40" fmla="*/ 0 w 3886"/>
                <a:gd name="T41" fmla="*/ 0 h 1002"/>
                <a:gd name="T42" fmla="*/ 0 w 3886"/>
                <a:gd name="T43" fmla="*/ 0 h 1002"/>
                <a:gd name="T44" fmla="*/ 0 w 3886"/>
                <a:gd name="T45" fmla="*/ 0 h 1002"/>
                <a:gd name="T46" fmla="*/ 0 w 3886"/>
                <a:gd name="T47" fmla="*/ 0 h 1002"/>
                <a:gd name="T48" fmla="*/ 0 w 3886"/>
                <a:gd name="T49" fmla="*/ 0 h 10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86" h="1002">
                  <a:moveTo>
                    <a:pt x="0" y="369"/>
                  </a:moveTo>
                  <a:lnTo>
                    <a:pt x="123" y="479"/>
                  </a:lnTo>
                  <a:lnTo>
                    <a:pt x="254" y="578"/>
                  </a:lnTo>
                  <a:lnTo>
                    <a:pt x="393" y="671"/>
                  </a:lnTo>
                  <a:lnTo>
                    <a:pt x="541" y="754"/>
                  </a:lnTo>
                  <a:lnTo>
                    <a:pt x="695" y="824"/>
                  </a:lnTo>
                  <a:lnTo>
                    <a:pt x="853" y="881"/>
                  </a:lnTo>
                  <a:lnTo>
                    <a:pt x="1019" y="930"/>
                  </a:lnTo>
                  <a:lnTo>
                    <a:pt x="1189" y="966"/>
                  </a:lnTo>
                  <a:lnTo>
                    <a:pt x="1361" y="985"/>
                  </a:lnTo>
                  <a:lnTo>
                    <a:pt x="1538" y="1001"/>
                  </a:lnTo>
                  <a:lnTo>
                    <a:pt x="1714" y="999"/>
                  </a:lnTo>
                  <a:lnTo>
                    <a:pt x="1892" y="990"/>
                  </a:lnTo>
                  <a:lnTo>
                    <a:pt x="2074" y="968"/>
                  </a:lnTo>
                  <a:lnTo>
                    <a:pt x="2250" y="932"/>
                  </a:lnTo>
                  <a:lnTo>
                    <a:pt x="2434" y="886"/>
                  </a:lnTo>
                  <a:lnTo>
                    <a:pt x="2611" y="824"/>
                  </a:lnTo>
                  <a:lnTo>
                    <a:pt x="2783" y="759"/>
                  </a:lnTo>
                  <a:lnTo>
                    <a:pt x="2958" y="679"/>
                  </a:lnTo>
                  <a:lnTo>
                    <a:pt x="3124" y="589"/>
                  </a:lnTo>
                  <a:lnTo>
                    <a:pt x="3292" y="492"/>
                  </a:lnTo>
                  <a:lnTo>
                    <a:pt x="3451" y="380"/>
                  </a:lnTo>
                  <a:lnTo>
                    <a:pt x="3603" y="261"/>
                  </a:lnTo>
                  <a:lnTo>
                    <a:pt x="3747" y="135"/>
                  </a:lnTo>
                  <a:lnTo>
                    <a:pt x="3885" y="0"/>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3" name="Freeform 48"/>
            <p:cNvSpPr>
              <a:spLocks noChangeArrowheads="1"/>
            </p:cNvSpPr>
            <p:nvPr/>
          </p:nvSpPr>
          <p:spPr bwMode="auto">
            <a:xfrm>
              <a:off x="2632" y="1734"/>
              <a:ext cx="880" cy="226"/>
            </a:xfrm>
            <a:custGeom>
              <a:avLst/>
              <a:gdLst>
                <a:gd name="T0" fmla="*/ 0 w 3886"/>
                <a:gd name="T1" fmla="*/ 0 h 1002"/>
                <a:gd name="T2" fmla="*/ 0 w 3886"/>
                <a:gd name="T3" fmla="*/ 0 h 1002"/>
                <a:gd name="T4" fmla="*/ 0 w 3886"/>
                <a:gd name="T5" fmla="*/ 0 h 1002"/>
                <a:gd name="T6" fmla="*/ 0 w 3886"/>
                <a:gd name="T7" fmla="*/ 0 h 1002"/>
                <a:gd name="T8" fmla="*/ 0 w 3886"/>
                <a:gd name="T9" fmla="*/ 0 h 1002"/>
                <a:gd name="T10" fmla="*/ 0 w 3886"/>
                <a:gd name="T11" fmla="*/ 0 h 1002"/>
                <a:gd name="T12" fmla="*/ 0 w 3886"/>
                <a:gd name="T13" fmla="*/ 0 h 1002"/>
                <a:gd name="T14" fmla="*/ 0 w 3886"/>
                <a:gd name="T15" fmla="*/ 0 h 1002"/>
                <a:gd name="T16" fmla="*/ 0 w 3886"/>
                <a:gd name="T17" fmla="*/ 0 h 1002"/>
                <a:gd name="T18" fmla="*/ 0 w 3886"/>
                <a:gd name="T19" fmla="*/ 0 h 1002"/>
                <a:gd name="T20" fmla="*/ 0 w 3886"/>
                <a:gd name="T21" fmla="*/ 0 h 1002"/>
                <a:gd name="T22" fmla="*/ 0 w 3886"/>
                <a:gd name="T23" fmla="*/ 0 h 1002"/>
                <a:gd name="T24" fmla="*/ 0 w 3886"/>
                <a:gd name="T25" fmla="*/ 0 h 1002"/>
                <a:gd name="T26" fmla="*/ 0 w 3886"/>
                <a:gd name="T27" fmla="*/ 0 h 1002"/>
                <a:gd name="T28" fmla="*/ 0 w 3886"/>
                <a:gd name="T29" fmla="*/ 0 h 1002"/>
                <a:gd name="T30" fmla="*/ 0 w 3886"/>
                <a:gd name="T31" fmla="*/ 0 h 1002"/>
                <a:gd name="T32" fmla="*/ 0 w 3886"/>
                <a:gd name="T33" fmla="*/ 0 h 1002"/>
                <a:gd name="T34" fmla="*/ 0 w 3886"/>
                <a:gd name="T35" fmla="*/ 0 h 1002"/>
                <a:gd name="T36" fmla="*/ 0 w 3886"/>
                <a:gd name="T37" fmla="*/ 0 h 1002"/>
                <a:gd name="T38" fmla="*/ 0 w 3886"/>
                <a:gd name="T39" fmla="*/ 0 h 1002"/>
                <a:gd name="T40" fmla="*/ 0 w 3886"/>
                <a:gd name="T41" fmla="*/ 0 h 1002"/>
                <a:gd name="T42" fmla="*/ 0 w 3886"/>
                <a:gd name="T43" fmla="*/ 0 h 1002"/>
                <a:gd name="T44" fmla="*/ 0 w 3886"/>
                <a:gd name="T45" fmla="*/ 0 h 1002"/>
                <a:gd name="T46" fmla="*/ 0 w 3886"/>
                <a:gd name="T47" fmla="*/ 0 h 1002"/>
                <a:gd name="T48" fmla="*/ 0 w 3886"/>
                <a:gd name="T49" fmla="*/ 0 h 10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86" h="1002">
                  <a:moveTo>
                    <a:pt x="0" y="369"/>
                  </a:moveTo>
                  <a:lnTo>
                    <a:pt x="123" y="479"/>
                  </a:lnTo>
                  <a:lnTo>
                    <a:pt x="254" y="578"/>
                  </a:lnTo>
                  <a:lnTo>
                    <a:pt x="393" y="671"/>
                  </a:lnTo>
                  <a:lnTo>
                    <a:pt x="541" y="754"/>
                  </a:lnTo>
                  <a:lnTo>
                    <a:pt x="695" y="824"/>
                  </a:lnTo>
                  <a:lnTo>
                    <a:pt x="853" y="881"/>
                  </a:lnTo>
                  <a:lnTo>
                    <a:pt x="1019" y="930"/>
                  </a:lnTo>
                  <a:lnTo>
                    <a:pt x="1189" y="966"/>
                  </a:lnTo>
                  <a:lnTo>
                    <a:pt x="1361" y="985"/>
                  </a:lnTo>
                  <a:lnTo>
                    <a:pt x="1538" y="1001"/>
                  </a:lnTo>
                  <a:lnTo>
                    <a:pt x="1714" y="999"/>
                  </a:lnTo>
                  <a:lnTo>
                    <a:pt x="1892" y="990"/>
                  </a:lnTo>
                  <a:lnTo>
                    <a:pt x="2074" y="968"/>
                  </a:lnTo>
                  <a:lnTo>
                    <a:pt x="2250" y="932"/>
                  </a:lnTo>
                  <a:lnTo>
                    <a:pt x="2434" y="886"/>
                  </a:lnTo>
                  <a:lnTo>
                    <a:pt x="2611" y="824"/>
                  </a:lnTo>
                  <a:lnTo>
                    <a:pt x="2783" y="759"/>
                  </a:lnTo>
                  <a:lnTo>
                    <a:pt x="2958" y="679"/>
                  </a:lnTo>
                  <a:lnTo>
                    <a:pt x="3124" y="589"/>
                  </a:lnTo>
                  <a:lnTo>
                    <a:pt x="3292" y="492"/>
                  </a:lnTo>
                  <a:lnTo>
                    <a:pt x="3451" y="380"/>
                  </a:lnTo>
                  <a:lnTo>
                    <a:pt x="3603" y="261"/>
                  </a:lnTo>
                  <a:lnTo>
                    <a:pt x="3747" y="135"/>
                  </a:lnTo>
                  <a:lnTo>
                    <a:pt x="3885" y="0"/>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4" name="Freeform 49"/>
            <p:cNvSpPr>
              <a:spLocks noChangeArrowheads="1"/>
            </p:cNvSpPr>
            <p:nvPr/>
          </p:nvSpPr>
          <p:spPr bwMode="auto">
            <a:xfrm>
              <a:off x="2632" y="2070"/>
              <a:ext cx="880" cy="226"/>
            </a:xfrm>
            <a:custGeom>
              <a:avLst/>
              <a:gdLst>
                <a:gd name="T0" fmla="*/ 0 w 3886"/>
                <a:gd name="T1" fmla="*/ 0 h 1002"/>
                <a:gd name="T2" fmla="*/ 0 w 3886"/>
                <a:gd name="T3" fmla="*/ 0 h 1002"/>
                <a:gd name="T4" fmla="*/ 0 w 3886"/>
                <a:gd name="T5" fmla="*/ 0 h 1002"/>
                <a:gd name="T6" fmla="*/ 0 w 3886"/>
                <a:gd name="T7" fmla="*/ 0 h 1002"/>
                <a:gd name="T8" fmla="*/ 0 w 3886"/>
                <a:gd name="T9" fmla="*/ 0 h 1002"/>
                <a:gd name="T10" fmla="*/ 0 w 3886"/>
                <a:gd name="T11" fmla="*/ 0 h 1002"/>
                <a:gd name="T12" fmla="*/ 0 w 3886"/>
                <a:gd name="T13" fmla="*/ 0 h 1002"/>
                <a:gd name="T14" fmla="*/ 0 w 3886"/>
                <a:gd name="T15" fmla="*/ 0 h 1002"/>
                <a:gd name="T16" fmla="*/ 0 w 3886"/>
                <a:gd name="T17" fmla="*/ 0 h 1002"/>
                <a:gd name="T18" fmla="*/ 0 w 3886"/>
                <a:gd name="T19" fmla="*/ 0 h 1002"/>
                <a:gd name="T20" fmla="*/ 0 w 3886"/>
                <a:gd name="T21" fmla="*/ 0 h 1002"/>
                <a:gd name="T22" fmla="*/ 0 w 3886"/>
                <a:gd name="T23" fmla="*/ 0 h 1002"/>
                <a:gd name="T24" fmla="*/ 0 w 3886"/>
                <a:gd name="T25" fmla="*/ 0 h 1002"/>
                <a:gd name="T26" fmla="*/ 0 w 3886"/>
                <a:gd name="T27" fmla="*/ 0 h 1002"/>
                <a:gd name="T28" fmla="*/ 0 w 3886"/>
                <a:gd name="T29" fmla="*/ 0 h 1002"/>
                <a:gd name="T30" fmla="*/ 0 w 3886"/>
                <a:gd name="T31" fmla="*/ 0 h 1002"/>
                <a:gd name="T32" fmla="*/ 0 w 3886"/>
                <a:gd name="T33" fmla="*/ 0 h 1002"/>
                <a:gd name="T34" fmla="*/ 0 w 3886"/>
                <a:gd name="T35" fmla="*/ 0 h 1002"/>
                <a:gd name="T36" fmla="*/ 0 w 3886"/>
                <a:gd name="T37" fmla="*/ 0 h 1002"/>
                <a:gd name="T38" fmla="*/ 0 w 3886"/>
                <a:gd name="T39" fmla="*/ 0 h 1002"/>
                <a:gd name="T40" fmla="*/ 0 w 3886"/>
                <a:gd name="T41" fmla="*/ 0 h 1002"/>
                <a:gd name="T42" fmla="*/ 0 w 3886"/>
                <a:gd name="T43" fmla="*/ 0 h 1002"/>
                <a:gd name="T44" fmla="*/ 0 w 3886"/>
                <a:gd name="T45" fmla="*/ 0 h 1002"/>
                <a:gd name="T46" fmla="*/ 0 w 3886"/>
                <a:gd name="T47" fmla="*/ 0 h 1002"/>
                <a:gd name="T48" fmla="*/ 0 w 3886"/>
                <a:gd name="T49" fmla="*/ 0 h 10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86" h="1002">
                  <a:moveTo>
                    <a:pt x="0" y="369"/>
                  </a:moveTo>
                  <a:lnTo>
                    <a:pt x="123" y="479"/>
                  </a:lnTo>
                  <a:lnTo>
                    <a:pt x="254" y="578"/>
                  </a:lnTo>
                  <a:lnTo>
                    <a:pt x="393" y="671"/>
                  </a:lnTo>
                  <a:lnTo>
                    <a:pt x="541" y="754"/>
                  </a:lnTo>
                  <a:lnTo>
                    <a:pt x="695" y="824"/>
                  </a:lnTo>
                  <a:lnTo>
                    <a:pt x="853" y="881"/>
                  </a:lnTo>
                  <a:lnTo>
                    <a:pt x="1019" y="930"/>
                  </a:lnTo>
                  <a:lnTo>
                    <a:pt x="1189" y="966"/>
                  </a:lnTo>
                  <a:lnTo>
                    <a:pt x="1361" y="985"/>
                  </a:lnTo>
                  <a:lnTo>
                    <a:pt x="1538" y="1001"/>
                  </a:lnTo>
                  <a:lnTo>
                    <a:pt x="1714" y="999"/>
                  </a:lnTo>
                  <a:lnTo>
                    <a:pt x="1892" y="990"/>
                  </a:lnTo>
                  <a:lnTo>
                    <a:pt x="2074" y="968"/>
                  </a:lnTo>
                  <a:lnTo>
                    <a:pt x="2250" y="932"/>
                  </a:lnTo>
                  <a:lnTo>
                    <a:pt x="2434" y="886"/>
                  </a:lnTo>
                  <a:lnTo>
                    <a:pt x="2611" y="824"/>
                  </a:lnTo>
                  <a:lnTo>
                    <a:pt x="2783" y="759"/>
                  </a:lnTo>
                  <a:lnTo>
                    <a:pt x="2958" y="679"/>
                  </a:lnTo>
                  <a:lnTo>
                    <a:pt x="3124" y="589"/>
                  </a:lnTo>
                  <a:lnTo>
                    <a:pt x="3292" y="492"/>
                  </a:lnTo>
                  <a:lnTo>
                    <a:pt x="3451" y="380"/>
                  </a:lnTo>
                  <a:lnTo>
                    <a:pt x="3603" y="261"/>
                  </a:lnTo>
                  <a:lnTo>
                    <a:pt x="3747" y="135"/>
                  </a:lnTo>
                  <a:lnTo>
                    <a:pt x="3885" y="0"/>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5" name="Freeform 50"/>
            <p:cNvSpPr>
              <a:spLocks noChangeArrowheads="1"/>
            </p:cNvSpPr>
            <p:nvPr/>
          </p:nvSpPr>
          <p:spPr bwMode="auto">
            <a:xfrm>
              <a:off x="2533" y="2988"/>
              <a:ext cx="884" cy="192"/>
            </a:xfrm>
            <a:custGeom>
              <a:avLst/>
              <a:gdLst>
                <a:gd name="T0" fmla="*/ 0 w 3902"/>
                <a:gd name="T1" fmla="*/ 0 h 851"/>
                <a:gd name="T2" fmla="*/ 0 w 3902"/>
                <a:gd name="T3" fmla="*/ 0 h 851"/>
                <a:gd name="T4" fmla="*/ 0 w 3902"/>
                <a:gd name="T5" fmla="*/ 0 h 851"/>
                <a:gd name="T6" fmla="*/ 0 w 3902"/>
                <a:gd name="T7" fmla="*/ 0 h 851"/>
                <a:gd name="T8" fmla="*/ 0 w 3902"/>
                <a:gd name="T9" fmla="*/ 0 h 851"/>
                <a:gd name="T10" fmla="*/ 0 w 3902"/>
                <a:gd name="T11" fmla="*/ 0 h 851"/>
                <a:gd name="T12" fmla="*/ 0 w 3902"/>
                <a:gd name="T13" fmla="*/ 0 h 851"/>
                <a:gd name="T14" fmla="*/ 0 w 3902"/>
                <a:gd name="T15" fmla="*/ 0 h 851"/>
                <a:gd name="T16" fmla="*/ 0 w 3902"/>
                <a:gd name="T17" fmla="*/ 0 h 851"/>
                <a:gd name="T18" fmla="*/ 0 w 3902"/>
                <a:gd name="T19" fmla="*/ 0 h 851"/>
                <a:gd name="T20" fmla="*/ 0 w 3902"/>
                <a:gd name="T21" fmla="*/ 0 h 851"/>
                <a:gd name="T22" fmla="*/ 0 w 3902"/>
                <a:gd name="T23" fmla="*/ 0 h 851"/>
                <a:gd name="T24" fmla="*/ 0 w 3902"/>
                <a:gd name="T25" fmla="*/ 0 h 851"/>
                <a:gd name="T26" fmla="*/ 0 w 3902"/>
                <a:gd name="T27" fmla="*/ 0 h 851"/>
                <a:gd name="T28" fmla="*/ 0 w 3902"/>
                <a:gd name="T29" fmla="*/ 0 h 851"/>
                <a:gd name="T30" fmla="*/ 0 w 3902"/>
                <a:gd name="T31" fmla="*/ 0 h 851"/>
                <a:gd name="T32" fmla="*/ 0 w 3902"/>
                <a:gd name="T33" fmla="*/ 0 h 851"/>
                <a:gd name="T34" fmla="*/ 0 w 3902"/>
                <a:gd name="T35" fmla="*/ 0 h 851"/>
                <a:gd name="T36" fmla="*/ 0 w 3902"/>
                <a:gd name="T37" fmla="*/ 0 h 851"/>
                <a:gd name="T38" fmla="*/ 0 w 3902"/>
                <a:gd name="T39" fmla="*/ 0 h 851"/>
                <a:gd name="T40" fmla="*/ 0 w 3902"/>
                <a:gd name="T41" fmla="*/ 0 h 851"/>
                <a:gd name="T42" fmla="*/ 0 w 3902"/>
                <a:gd name="T43" fmla="*/ 0 h 851"/>
                <a:gd name="T44" fmla="*/ 0 w 3902"/>
                <a:gd name="T45" fmla="*/ 0 h 851"/>
                <a:gd name="T46" fmla="*/ 0 w 3902"/>
                <a:gd name="T47" fmla="*/ 0 h 851"/>
                <a:gd name="T48" fmla="*/ 0 w 3902"/>
                <a:gd name="T49" fmla="*/ 0 h 8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2" h="851">
                  <a:moveTo>
                    <a:pt x="3901" y="850"/>
                  </a:moveTo>
                  <a:lnTo>
                    <a:pt x="3792" y="726"/>
                  </a:lnTo>
                  <a:lnTo>
                    <a:pt x="3675" y="611"/>
                  </a:lnTo>
                  <a:lnTo>
                    <a:pt x="3548" y="502"/>
                  </a:lnTo>
                  <a:lnTo>
                    <a:pt x="3411" y="401"/>
                  </a:lnTo>
                  <a:lnTo>
                    <a:pt x="3267" y="313"/>
                  </a:lnTo>
                  <a:lnTo>
                    <a:pt x="3117" y="237"/>
                  </a:lnTo>
                  <a:lnTo>
                    <a:pt x="2958" y="168"/>
                  </a:lnTo>
                  <a:lnTo>
                    <a:pt x="2794" y="111"/>
                  </a:lnTo>
                  <a:lnTo>
                    <a:pt x="2626" y="72"/>
                  </a:lnTo>
                  <a:lnTo>
                    <a:pt x="2452" y="33"/>
                  </a:lnTo>
                  <a:lnTo>
                    <a:pt x="2277" y="14"/>
                  </a:lnTo>
                  <a:lnTo>
                    <a:pt x="2099" y="1"/>
                  </a:lnTo>
                  <a:lnTo>
                    <a:pt x="1916" y="0"/>
                  </a:lnTo>
                  <a:lnTo>
                    <a:pt x="1737" y="15"/>
                  </a:lnTo>
                  <a:lnTo>
                    <a:pt x="1549" y="38"/>
                  </a:lnTo>
                  <a:lnTo>
                    <a:pt x="1366" y="77"/>
                  </a:lnTo>
                  <a:lnTo>
                    <a:pt x="1187" y="121"/>
                  </a:lnTo>
                  <a:lnTo>
                    <a:pt x="1003" y="179"/>
                  </a:lnTo>
                  <a:lnTo>
                    <a:pt x="828" y="248"/>
                  </a:lnTo>
                  <a:lnTo>
                    <a:pt x="649" y="323"/>
                  </a:lnTo>
                  <a:lnTo>
                    <a:pt x="477" y="415"/>
                  </a:lnTo>
                  <a:lnTo>
                    <a:pt x="312" y="515"/>
                  </a:lnTo>
                  <a:lnTo>
                    <a:pt x="154" y="622"/>
                  </a:lnTo>
                  <a:lnTo>
                    <a:pt x="0" y="739"/>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6" name="Freeform 51"/>
            <p:cNvSpPr>
              <a:spLocks noChangeArrowheads="1"/>
            </p:cNvSpPr>
            <p:nvPr/>
          </p:nvSpPr>
          <p:spPr bwMode="auto">
            <a:xfrm>
              <a:off x="2582" y="2700"/>
              <a:ext cx="884" cy="192"/>
            </a:xfrm>
            <a:custGeom>
              <a:avLst/>
              <a:gdLst>
                <a:gd name="T0" fmla="*/ 0 w 3903"/>
                <a:gd name="T1" fmla="*/ 0 h 850"/>
                <a:gd name="T2" fmla="*/ 0 w 3903"/>
                <a:gd name="T3" fmla="*/ 0 h 850"/>
                <a:gd name="T4" fmla="*/ 0 w 3903"/>
                <a:gd name="T5" fmla="*/ 0 h 850"/>
                <a:gd name="T6" fmla="*/ 0 w 3903"/>
                <a:gd name="T7" fmla="*/ 0 h 850"/>
                <a:gd name="T8" fmla="*/ 0 w 3903"/>
                <a:gd name="T9" fmla="*/ 0 h 850"/>
                <a:gd name="T10" fmla="*/ 0 w 3903"/>
                <a:gd name="T11" fmla="*/ 0 h 850"/>
                <a:gd name="T12" fmla="*/ 0 w 3903"/>
                <a:gd name="T13" fmla="*/ 0 h 850"/>
                <a:gd name="T14" fmla="*/ 0 w 3903"/>
                <a:gd name="T15" fmla="*/ 0 h 850"/>
                <a:gd name="T16" fmla="*/ 0 w 3903"/>
                <a:gd name="T17" fmla="*/ 0 h 850"/>
                <a:gd name="T18" fmla="*/ 0 w 3903"/>
                <a:gd name="T19" fmla="*/ 0 h 850"/>
                <a:gd name="T20" fmla="*/ 0 w 3903"/>
                <a:gd name="T21" fmla="*/ 0 h 850"/>
                <a:gd name="T22" fmla="*/ 0 w 3903"/>
                <a:gd name="T23" fmla="*/ 0 h 850"/>
                <a:gd name="T24" fmla="*/ 0 w 3903"/>
                <a:gd name="T25" fmla="*/ 0 h 850"/>
                <a:gd name="T26" fmla="*/ 0 w 3903"/>
                <a:gd name="T27" fmla="*/ 0 h 850"/>
                <a:gd name="T28" fmla="*/ 0 w 3903"/>
                <a:gd name="T29" fmla="*/ 0 h 850"/>
                <a:gd name="T30" fmla="*/ 0 w 3903"/>
                <a:gd name="T31" fmla="*/ 0 h 850"/>
                <a:gd name="T32" fmla="*/ 0 w 3903"/>
                <a:gd name="T33" fmla="*/ 0 h 850"/>
                <a:gd name="T34" fmla="*/ 0 w 3903"/>
                <a:gd name="T35" fmla="*/ 0 h 850"/>
                <a:gd name="T36" fmla="*/ 0 w 3903"/>
                <a:gd name="T37" fmla="*/ 0 h 850"/>
                <a:gd name="T38" fmla="*/ 0 w 3903"/>
                <a:gd name="T39" fmla="*/ 0 h 850"/>
                <a:gd name="T40" fmla="*/ 0 w 3903"/>
                <a:gd name="T41" fmla="*/ 0 h 850"/>
                <a:gd name="T42" fmla="*/ 0 w 3903"/>
                <a:gd name="T43" fmla="*/ 0 h 850"/>
                <a:gd name="T44" fmla="*/ 0 w 3903"/>
                <a:gd name="T45" fmla="*/ 0 h 850"/>
                <a:gd name="T46" fmla="*/ 0 w 3903"/>
                <a:gd name="T47" fmla="*/ 0 h 850"/>
                <a:gd name="T48" fmla="*/ 0 w 3903"/>
                <a:gd name="T49" fmla="*/ 0 h 8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3" h="850">
                  <a:moveTo>
                    <a:pt x="3902" y="849"/>
                  </a:moveTo>
                  <a:lnTo>
                    <a:pt x="3793" y="725"/>
                  </a:lnTo>
                  <a:lnTo>
                    <a:pt x="3675" y="610"/>
                  </a:lnTo>
                  <a:lnTo>
                    <a:pt x="3549" y="502"/>
                  </a:lnTo>
                  <a:lnTo>
                    <a:pt x="3412" y="401"/>
                  </a:lnTo>
                  <a:lnTo>
                    <a:pt x="3268" y="312"/>
                  </a:lnTo>
                  <a:lnTo>
                    <a:pt x="3118" y="237"/>
                  </a:lnTo>
                  <a:lnTo>
                    <a:pt x="2959" y="167"/>
                  </a:lnTo>
                  <a:lnTo>
                    <a:pt x="2795" y="111"/>
                  </a:lnTo>
                  <a:lnTo>
                    <a:pt x="2627" y="71"/>
                  </a:lnTo>
                  <a:lnTo>
                    <a:pt x="2453" y="33"/>
                  </a:lnTo>
                  <a:lnTo>
                    <a:pt x="2277" y="14"/>
                  </a:lnTo>
                  <a:lnTo>
                    <a:pt x="2100" y="1"/>
                  </a:lnTo>
                  <a:lnTo>
                    <a:pt x="1917" y="0"/>
                  </a:lnTo>
                  <a:lnTo>
                    <a:pt x="1737" y="15"/>
                  </a:lnTo>
                  <a:lnTo>
                    <a:pt x="1549" y="37"/>
                  </a:lnTo>
                  <a:lnTo>
                    <a:pt x="1367" y="77"/>
                  </a:lnTo>
                  <a:lnTo>
                    <a:pt x="1187" y="121"/>
                  </a:lnTo>
                  <a:lnTo>
                    <a:pt x="1003" y="179"/>
                  </a:lnTo>
                  <a:lnTo>
                    <a:pt x="828" y="248"/>
                  </a:lnTo>
                  <a:lnTo>
                    <a:pt x="650" y="323"/>
                  </a:lnTo>
                  <a:lnTo>
                    <a:pt x="477" y="415"/>
                  </a:lnTo>
                  <a:lnTo>
                    <a:pt x="312" y="515"/>
                  </a:lnTo>
                  <a:lnTo>
                    <a:pt x="154" y="622"/>
                  </a:lnTo>
                  <a:lnTo>
                    <a:pt x="0" y="739"/>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7" name="Freeform 52"/>
            <p:cNvSpPr>
              <a:spLocks noChangeArrowheads="1"/>
            </p:cNvSpPr>
            <p:nvPr/>
          </p:nvSpPr>
          <p:spPr bwMode="auto">
            <a:xfrm>
              <a:off x="2533" y="2412"/>
              <a:ext cx="884" cy="192"/>
            </a:xfrm>
            <a:custGeom>
              <a:avLst/>
              <a:gdLst>
                <a:gd name="T0" fmla="*/ 0 w 3902"/>
                <a:gd name="T1" fmla="*/ 0 h 851"/>
                <a:gd name="T2" fmla="*/ 0 w 3902"/>
                <a:gd name="T3" fmla="*/ 0 h 851"/>
                <a:gd name="T4" fmla="*/ 0 w 3902"/>
                <a:gd name="T5" fmla="*/ 0 h 851"/>
                <a:gd name="T6" fmla="*/ 0 w 3902"/>
                <a:gd name="T7" fmla="*/ 0 h 851"/>
                <a:gd name="T8" fmla="*/ 0 w 3902"/>
                <a:gd name="T9" fmla="*/ 0 h 851"/>
                <a:gd name="T10" fmla="*/ 0 w 3902"/>
                <a:gd name="T11" fmla="*/ 0 h 851"/>
                <a:gd name="T12" fmla="*/ 0 w 3902"/>
                <a:gd name="T13" fmla="*/ 0 h 851"/>
                <a:gd name="T14" fmla="*/ 0 w 3902"/>
                <a:gd name="T15" fmla="*/ 0 h 851"/>
                <a:gd name="T16" fmla="*/ 0 w 3902"/>
                <a:gd name="T17" fmla="*/ 0 h 851"/>
                <a:gd name="T18" fmla="*/ 0 w 3902"/>
                <a:gd name="T19" fmla="*/ 0 h 851"/>
                <a:gd name="T20" fmla="*/ 0 w 3902"/>
                <a:gd name="T21" fmla="*/ 0 h 851"/>
                <a:gd name="T22" fmla="*/ 0 w 3902"/>
                <a:gd name="T23" fmla="*/ 0 h 851"/>
                <a:gd name="T24" fmla="*/ 0 w 3902"/>
                <a:gd name="T25" fmla="*/ 0 h 851"/>
                <a:gd name="T26" fmla="*/ 0 w 3902"/>
                <a:gd name="T27" fmla="*/ 0 h 851"/>
                <a:gd name="T28" fmla="*/ 0 w 3902"/>
                <a:gd name="T29" fmla="*/ 0 h 851"/>
                <a:gd name="T30" fmla="*/ 0 w 3902"/>
                <a:gd name="T31" fmla="*/ 0 h 851"/>
                <a:gd name="T32" fmla="*/ 0 w 3902"/>
                <a:gd name="T33" fmla="*/ 0 h 851"/>
                <a:gd name="T34" fmla="*/ 0 w 3902"/>
                <a:gd name="T35" fmla="*/ 0 h 851"/>
                <a:gd name="T36" fmla="*/ 0 w 3902"/>
                <a:gd name="T37" fmla="*/ 0 h 851"/>
                <a:gd name="T38" fmla="*/ 0 w 3902"/>
                <a:gd name="T39" fmla="*/ 0 h 851"/>
                <a:gd name="T40" fmla="*/ 0 w 3902"/>
                <a:gd name="T41" fmla="*/ 0 h 851"/>
                <a:gd name="T42" fmla="*/ 0 w 3902"/>
                <a:gd name="T43" fmla="*/ 0 h 851"/>
                <a:gd name="T44" fmla="*/ 0 w 3902"/>
                <a:gd name="T45" fmla="*/ 0 h 851"/>
                <a:gd name="T46" fmla="*/ 0 w 3902"/>
                <a:gd name="T47" fmla="*/ 0 h 851"/>
                <a:gd name="T48" fmla="*/ 0 w 3902"/>
                <a:gd name="T49" fmla="*/ 0 h 85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2" h="851">
                  <a:moveTo>
                    <a:pt x="3901" y="850"/>
                  </a:moveTo>
                  <a:lnTo>
                    <a:pt x="3792" y="726"/>
                  </a:lnTo>
                  <a:lnTo>
                    <a:pt x="3675" y="611"/>
                  </a:lnTo>
                  <a:lnTo>
                    <a:pt x="3548" y="502"/>
                  </a:lnTo>
                  <a:lnTo>
                    <a:pt x="3411" y="401"/>
                  </a:lnTo>
                  <a:lnTo>
                    <a:pt x="3267" y="313"/>
                  </a:lnTo>
                  <a:lnTo>
                    <a:pt x="3117" y="237"/>
                  </a:lnTo>
                  <a:lnTo>
                    <a:pt x="2958" y="168"/>
                  </a:lnTo>
                  <a:lnTo>
                    <a:pt x="2794" y="111"/>
                  </a:lnTo>
                  <a:lnTo>
                    <a:pt x="2626" y="72"/>
                  </a:lnTo>
                  <a:lnTo>
                    <a:pt x="2452" y="33"/>
                  </a:lnTo>
                  <a:lnTo>
                    <a:pt x="2277" y="14"/>
                  </a:lnTo>
                  <a:lnTo>
                    <a:pt x="2099" y="1"/>
                  </a:lnTo>
                  <a:lnTo>
                    <a:pt x="1916" y="0"/>
                  </a:lnTo>
                  <a:lnTo>
                    <a:pt x="1737" y="15"/>
                  </a:lnTo>
                  <a:lnTo>
                    <a:pt x="1549" y="38"/>
                  </a:lnTo>
                  <a:lnTo>
                    <a:pt x="1366" y="77"/>
                  </a:lnTo>
                  <a:lnTo>
                    <a:pt x="1187" y="121"/>
                  </a:lnTo>
                  <a:lnTo>
                    <a:pt x="1003" y="179"/>
                  </a:lnTo>
                  <a:lnTo>
                    <a:pt x="828" y="248"/>
                  </a:lnTo>
                  <a:lnTo>
                    <a:pt x="649" y="323"/>
                  </a:lnTo>
                  <a:lnTo>
                    <a:pt x="477" y="415"/>
                  </a:lnTo>
                  <a:lnTo>
                    <a:pt x="312" y="515"/>
                  </a:lnTo>
                  <a:lnTo>
                    <a:pt x="154" y="622"/>
                  </a:lnTo>
                  <a:lnTo>
                    <a:pt x="0" y="739"/>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8" name="Freeform 53"/>
            <p:cNvSpPr>
              <a:spLocks noChangeArrowheads="1"/>
            </p:cNvSpPr>
            <p:nvPr/>
          </p:nvSpPr>
          <p:spPr bwMode="auto">
            <a:xfrm>
              <a:off x="2582" y="2076"/>
              <a:ext cx="884" cy="192"/>
            </a:xfrm>
            <a:custGeom>
              <a:avLst/>
              <a:gdLst>
                <a:gd name="T0" fmla="*/ 0 w 3903"/>
                <a:gd name="T1" fmla="*/ 0 h 850"/>
                <a:gd name="T2" fmla="*/ 0 w 3903"/>
                <a:gd name="T3" fmla="*/ 0 h 850"/>
                <a:gd name="T4" fmla="*/ 0 w 3903"/>
                <a:gd name="T5" fmla="*/ 0 h 850"/>
                <a:gd name="T6" fmla="*/ 0 w 3903"/>
                <a:gd name="T7" fmla="*/ 0 h 850"/>
                <a:gd name="T8" fmla="*/ 0 w 3903"/>
                <a:gd name="T9" fmla="*/ 0 h 850"/>
                <a:gd name="T10" fmla="*/ 0 w 3903"/>
                <a:gd name="T11" fmla="*/ 0 h 850"/>
                <a:gd name="T12" fmla="*/ 0 w 3903"/>
                <a:gd name="T13" fmla="*/ 0 h 850"/>
                <a:gd name="T14" fmla="*/ 0 w 3903"/>
                <a:gd name="T15" fmla="*/ 0 h 850"/>
                <a:gd name="T16" fmla="*/ 0 w 3903"/>
                <a:gd name="T17" fmla="*/ 0 h 850"/>
                <a:gd name="T18" fmla="*/ 0 w 3903"/>
                <a:gd name="T19" fmla="*/ 0 h 850"/>
                <a:gd name="T20" fmla="*/ 0 w 3903"/>
                <a:gd name="T21" fmla="*/ 0 h 850"/>
                <a:gd name="T22" fmla="*/ 0 w 3903"/>
                <a:gd name="T23" fmla="*/ 0 h 850"/>
                <a:gd name="T24" fmla="*/ 0 w 3903"/>
                <a:gd name="T25" fmla="*/ 0 h 850"/>
                <a:gd name="T26" fmla="*/ 0 w 3903"/>
                <a:gd name="T27" fmla="*/ 0 h 850"/>
                <a:gd name="T28" fmla="*/ 0 w 3903"/>
                <a:gd name="T29" fmla="*/ 0 h 850"/>
                <a:gd name="T30" fmla="*/ 0 w 3903"/>
                <a:gd name="T31" fmla="*/ 0 h 850"/>
                <a:gd name="T32" fmla="*/ 0 w 3903"/>
                <a:gd name="T33" fmla="*/ 0 h 850"/>
                <a:gd name="T34" fmla="*/ 0 w 3903"/>
                <a:gd name="T35" fmla="*/ 0 h 850"/>
                <a:gd name="T36" fmla="*/ 0 w 3903"/>
                <a:gd name="T37" fmla="*/ 0 h 850"/>
                <a:gd name="T38" fmla="*/ 0 w 3903"/>
                <a:gd name="T39" fmla="*/ 0 h 850"/>
                <a:gd name="T40" fmla="*/ 0 w 3903"/>
                <a:gd name="T41" fmla="*/ 0 h 850"/>
                <a:gd name="T42" fmla="*/ 0 w 3903"/>
                <a:gd name="T43" fmla="*/ 0 h 850"/>
                <a:gd name="T44" fmla="*/ 0 w 3903"/>
                <a:gd name="T45" fmla="*/ 0 h 850"/>
                <a:gd name="T46" fmla="*/ 0 w 3903"/>
                <a:gd name="T47" fmla="*/ 0 h 850"/>
                <a:gd name="T48" fmla="*/ 0 w 3903"/>
                <a:gd name="T49" fmla="*/ 0 h 8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3" h="850">
                  <a:moveTo>
                    <a:pt x="3902" y="849"/>
                  </a:moveTo>
                  <a:lnTo>
                    <a:pt x="3793" y="725"/>
                  </a:lnTo>
                  <a:lnTo>
                    <a:pt x="3675" y="610"/>
                  </a:lnTo>
                  <a:lnTo>
                    <a:pt x="3549" y="502"/>
                  </a:lnTo>
                  <a:lnTo>
                    <a:pt x="3412" y="401"/>
                  </a:lnTo>
                  <a:lnTo>
                    <a:pt x="3268" y="312"/>
                  </a:lnTo>
                  <a:lnTo>
                    <a:pt x="3118" y="237"/>
                  </a:lnTo>
                  <a:lnTo>
                    <a:pt x="2959" y="167"/>
                  </a:lnTo>
                  <a:lnTo>
                    <a:pt x="2795" y="111"/>
                  </a:lnTo>
                  <a:lnTo>
                    <a:pt x="2627" y="71"/>
                  </a:lnTo>
                  <a:lnTo>
                    <a:pt x="2453" y="33"/>
                  </a:lnTo>
                  <a:lnTo>
                    <a:pt x="2277" y="14"/>
                  </a:lnTo>
                  <a:lnTo>
                    <a:pt x="2100" y="1"/>
                  </a:lnTo>
                  <a:lnTo>
                    <a:pt x="1917" y="0"/>
                  </a:lnTo>
                  <a:lnTo>
                    <a:pt x="1737" y="15"/>
                  </a:lnTo>
                  <a:lnTo>
                    <a:pt x="1549" y="37"/>
                  </a:lnTo>
                  <a:lnTo>
                    <a:pt x="1367" y="77"/>
                  </a:lnTo>
                  <a:lnTo>
                    <a:pt x="1187" y="121"/>
                  </a:lnTo>
                  <a:lnTo>
                    <a:pt x="1003" y="179"/>
                  </a:lnTo>
                  <a:lnTo>
                    <a:pt x="828" y="248"/>
                  </a:lnTo>
                  <a:lnTo>
                    <a:pt x="650" y="323"/>
                  </a:lnTo>
                  <a:lnTo>
                    <a:pt x="477" y="415"/>
                  </a:lnTo>
                  <a:lnTo>
                    <a:pt x="312" y="515"/>
                  </a:lnTo>
                  <a:lnTo>
                    <a:pt x="154" y="622"/>
                  </a:lnTo>
                  <a:lnTo>
                    <a:pt x="0" y="739"/>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29" name="Freeform 54"/>
            <p:cNvSpPr>
              <a:spLocks noChangeArrowheads="1"/>
            </p:cNvSpPr>
            <p:nvPr/>
          </p:nvSpPr>
          <p:spPr bwMode="auto">
            <a:xfrm>
              <a:off x="2582" y="1836"/>
              <a:ext cx="884" cy="192"/>
            </a:xfrm>
            <a:custGeom>
              <a:avLst/>
              <a:gdLst>
                <a:gd name="T0" fmla="*/ 0 w 3903"/>
                <a:gd name="T1" fmla="*/ 0 h 850"/>
                <a:gd name="T2" fmla="*/ 0 w 3903"/>
                <a:gd name="T3" fmla="*/ 0 h 850"/>
                <a:gd name="T4" fmla="*/ 0 w 3903"/>
                <a:gd name="T5" fmla="*/ 0 h 850"/>
                <a:gd name="T6" fmla="*/ 0 w 3903"/>
                <a:gd name="T7" fmla="*/ 0 h 850"/>
                <a:gd name="T8" fmla="*/ 0 w 3903"/>
                <a:gd name="T9" fmla="*/ 0 h 850"/>
                <a:gd name="T10" fmla="*/ 0 w 3903"/>
                <a:gd name="T11" fmla="*/ 0 h 850"/>
                <a:gd name="T12" fmla="*/ 0 w 3903"/>
                <a:gd name="T13" fmla="*/ 0 h 850"/>
                <a:gd name="T14" fmla="*/ 0 w 3903"/>
                <a:gd name="T15" fmla="*/ 0 h 850"/>
                <a:gd name="T16" fmla="*/ 0 w 3903"/>
                <a:gd name="T17" fmla="*/ 0 h 850"/>
                <a:gd name="T18" fmla="*/ 0 w 3903"/>
                <a:gd name="T19" fmla="*/ 0 h 850"/>
                <a:gd name="T20" fmla="*/ 0 w 3903"/>
                <a:gd name="T21" fmla="*/ 0 h 850"/>
                <a:gd name="T22" fmla="*/ 0 w 3903"/>
                <a:gd name="T23" fmla="*/ 0 h 850"/>
                <a:gd name="T24" fmla="*/ 0 w 3903"/>
                <a:gd name="T25" fmla="*/ 0 h 850"/>
                <a:gd name="T26" fmla="*/ 0 w 3903"/>
                <a:gd name="T27" fmla="*/ 0 h 850"/>
                <a:gd name="T28" fmla="*/ 0 w 3903"/>
                <a:gd name="T29" fmla="*/ 0 h 850"/>
                <a:gd name="T30" fmla="*/ 0 w 3903"/>
                <a:gd name="T31" fmla="*/ 0 h 850"/>
                <a:gd name="T32" fmla="*/ 0 w 3903"/>
                <a:gd name="T33" fmla="*/ 0 h 850"/>
                <a:gd name="T34" fmla="*/ 0 w 3903"/>
                <a:gd name="T35" fmla="*/ 0 h 850"/>
                <a:gd name="T36" fmla="*/ 0 w 3903"/>
                <a:gd name="T37" fmla="*/ 0 h 850"/>
                <a:gd name="T38" fmla="*/ 0 w 3903"/>
                <a:gd name="T39" fmla="*/ 0 h 850"/>
                <a:gd name="T40" fmla="*/ 0 w 3903"/>
                <a:gd name="T41" fmla="*/ 0 h 850"/>
                <a:gd name="T42" fmla="*/ 0 w 3903"/>
                <a:gd name="T43" fmla="*/ 0 h 850"/>
                <a:gd name="T44" fmla="*/ 0 w 3903"/>
                <a:gd name="T45" fmla="*/ 0 h 850"/>
                <a:gd name="T46" fmla="*/ 0 w 3903"/>
                <a:gd name="T47" fmla="*/ 0 h 850"/>
                <a:gd name="T48" fmla="*/ 0 w 3903"/>
                <a:gd name="T49" fmla="*/ 0 h 8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903" h="850">
                  <a:moveTo>
                    <a:pt x="3902" y="849"/>
                  </a:moveTo>
                  <a:lnTo>
                    <a:pt x="3793" y="725"/>
                  </a:lnTo>
                  <a:lnTo>
                    <a:pt x="3675" y="610"/>
                  </a:lnTo>
                  <a:lnTo>
                    <a:pt x="3549" y="502"/>
                  </a:lnTo>
                  <a:lnTo>
                    <a:pt x="3412" y="401"/>
                  </a:lnTo>
                  <a:lnTo>
                    <a:pt x="3268" y="312"/>
                  </a:lnTo>
                  <a:lnTo>
                    <a:pt x="3118" y="237"/>
                  </a:lnTo>
                  <a:lnTo>
                    <a:pt x="2959" y="167"/>
                  </a:lnTo>
                  <a:lnTo>
                    <a:pt x="2795" y="111"/>
                  </a:lnTo>
                  <a:lnTo>
                    <a:pt x="2627" y="71"/>
                  </a:lnTo>
                  <a:lnTo>
                    <a:pt x="2453" y="33"/>
                  </a:lnTo>
                  <a:lnTo>
                    <a:pt x="2277" y="14"/>
                  </a:lnTo>
                  <a:lnTo>
                    <a:pt x="2100" y="1"/>
                  </a:lnTo>
                  <a:lnTo>
                    <a:pt x="1917" y="0"/>
                  </a:lnTo>
                  <a:lnTo>
                    <a:pt x="1737" y="15"/>
                  </a:lnTo>
                  <a:lnTo>
                    <a:pt x="1549" y="37"/>
                  </a:lnTo>
                  <a:lnTo>
                    <a:pt x="1367" y="77"/>
                  </a:lnTo>
                  <a:lnTo>
                    <a:pt x="1187" y="121"/>
                  </a:lnTo>
                  <a:lnTo>
                    <a:pt x="1003" y="179"/>
                  </a:lnTo>
                  <a:lnTo>
                    <a:pt x="828" y="248"/>
                  </a:lnTo>
                  <a:lnTo>
                    <a:pt x="650" y="323"/>
                  </a:lnTo>
                  <a:lnTo>
                    <a:pt x="477" y="415"/>
                  </a:lnTo>
                  <a:lnTo>
                    <a:pt x="312" y="515"/>
                  </a:lnTo>
                  <a:lnTo>
                    <a:pt x="154" y="622"/>
                  </a:lnTo>
                  <a:lnTo>
                    <a:pt x="0" y="739"/>
                  </a:lnTo>
                </a:path>
              </a:pathLst>
            </a:custGeom>
            <a:noFill/>
            <a:ln w="9398">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530" name="Freeform 55"/>
            <p:cNvSpPr>
              <a:spLocks noChangeArrowheads="1"/>
            </p:cNvSpPr>
            <p:nvPr/>
          </p:nvSpPr>
          <p:spPr bwMode="auto">
            <a:xfrm>
              <a:off x="958" y="423"/>
              <a:ext cx="2121" cy="350"/>
            </a:xfrm>
            <a:custGeom>
              <a:avLst/>
              <a:gdLst>
                <a:gd name="T0" fmla="*/ 0 w 9358"/>
                <a:gd name="T1" fmla="*/ 0 h 1549"/>
                <a:gd name="T2" fmla="*/ 0 w 9358"/>
                <a:gd name="T3" fmla="*/ 0 h 1549"/>
                <a:gd name="T4" fmla="*/ 0 w 9358"/>
                <a:gd name="T5" fmla="*/ 0 h 1549"/>
                <a:gd name="T6" fmla="*/ 0 w 9358"/>
                <a:gd name="T7" fmla="*/ 0 h 1549"/>
                <a:gd name="T8" fmla="*/ 0 w 9358"/>
                <a:gd name="T9" fmla="*/ 0 h 1549"/>
                <a:gd name="T10" fmla="*/ 0 w 9358"/>
                <a:gd name="T11" fmla="*/ 0 h 1549"/>
                <a:gd name="T12" fmla="*/ 0 w 9358"/>
                <a:gd name="T13" fmla="*/ 0 h 1549"/>
                <a:gd name="T14" fmla="*/ 0 w 9358"/>
                <a:gd name="T15" fmla="*/ 0 h 1549"/>
                <a:gd name="T16" fmla="*/ 0 w 9358"/>
                <a:gd name="T17" fmla="*/ 0 h 1549"/>
                <a:gd name="T18" fmla="*/ 0 w 9358"/>
                <a:gd name="T19" fmla="*/ 0 h 1549"/>
                <a:gd name="T20" fmla="*/ 0 w 9358"/>
                <a:gd name="T21" fmla="*/ 0 h 1549"/>
                <a:gd name="T22" fmla="*/ 0 w 9358"/>
                <a:gd name="T23" fmla="*/ 0 h 1549"/>
                <a:gd name="T24" fmla="*/ 0 w 9358"/>
                <a:gd name="T25" fmla="*/ 0 h 1549"/>
                <a:gd name="T26" fmla="*/ 0 w 9358"/>
                <a:gd name="T27" fmla="*/ 0 h 1549"/>
                <a:gd name="T28" fmla="*/ 0 w 9358"/>
                <a:gd name="T29" fmla="*/ 0 h 1549"/>
                <a:gd name="T30" fmla="*/ 0 w 9358"/>
                <a:gd name="T31" fmla="*/ 0 h 1549"/>
                <a:gd name="T32" fmla="*/ 0 w 9358"/>
                <a:gd name="T33" fmla="*/ 0 h 1549"/>
                <a:gd name="T34" fmla="*/ 0 w 9358"/>
                <a:gd name="T35" fmla="*/ 0 h 15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358" h="1549">
                  <a:moveTo>
                    <a:pt x="9357" y="1504"/>
                  </a:moveTo>
                  <a:cubicBezTo>
                    <a:pt x="9278" y="997"/>
                    <a:pt x="9282" y="556"/>
                    <a:pt x="8736" y="415"/>
                  </a:cubicBezTo>
                  <a:cubicBezTo>
                    <a:pt x="8339" y="441"/>
                    <a:pt x="7942" y="538"/>
                    <a:pt x="7541" y="520"/>
                  </a:cubicBezTo>
                  <a:cubicBezTo>
                    <a:pt x="7051" y="498"/>
                    <a:pt x="6615" y="397"/>
                    <a:pt x="6143" y="313"/>
                  </a:cubicBezTo>
                  <a:cubicBezTo>
                    <a:pt x="5327" y="168"/>
                    <a:pt x="6328" y="397"/>
                    <a:pt x="5159" y="106"/>
                  </a:cubicBezTo>
                  <a:cubicBezTo>
                    <a:pt x="5089" y="88"/>
                    <a:pt x="4952" y="53"/>
                    <a:pt x="4952" y="53"/>
                  </a:cubicBezTo>
                  <a:cubicBezTo>
                    <a:pt x="4665" y="101"/>
                    <a:pt x="4401" y="190"/>
                    <a:pt x="4123" y="260"/>
                  </a:cubicBezTo>
                  <a:cubicBezTo>
                    <a:pt x="2871" y="190"/>
                    <a:pt x="1636" y="97"/>
                    <a:pt x="388" y="0"/>
                  </a:cubicBezTo>
                  <a:cubicBezTo>
                    <a:pt x="168" y="57"/>
                    <a:pt x="0" y="194"/>
                    <a:pt x="181" y="467"/>
                  </a:cubicBezTo>
                  <a:cubicBezTo>
                    <a:pt x="212" y="512"/>
                    <a:pt x="282" y="503"/>
                    <a:pt x="335" y="520"/>
                  </a:cubicBezTo>
                  <a:cubicBezTo>
                    <a:pt x="498" y="573"/>
                    <a:pt x="684" y="719"/>
                    <a:pt x="855" y="728"/>
                  </a:cubicBezTo>
                  <a:cubicBezTo>
                    <a:pt x="1702" y="776"/>
                    <a:pt x="2549" y="781"/>
                    <a:pt x="3395" y="829"/>
                  </a:cubicBezTo>
                  <a:cubicBezTo>
                    <a:pt x="4061" y="926"/>
                    <a:pt x="4798" y="767"/>
                    <a:pt x="5468" y="728"/>
                  </a:cubicBezTo>
                  <a:cubicBezTo>
                    <a:pt x="6130" y="772"/>
                    <a:pt x="6782" y="833"/>
                    <a:pt x="7439" y="882"/>
                  </a:cubicBezTo>
                  <a:cubicBezTo>
                    <a:pt x="8096" y="1014"/>
                    <a:pt x="7783" y="948"/>
                    <a:pt x="8370" y="1089"/>
                  </a:cubicBezTo>
                  <a:cubicBezTo>
                    <a:pt x="8577" y="1138"/>
                    <a:pt x="8996" y="1195"/>
                    <a:pt x="8996" y="1195"/>
                  </a:cubicBezTo>
                  <a:cubicBezTo>
                    <a:pt x="9234" y="1548"/>
                    <a:pt x="9080" y="1504"/>
                    <a:pt x="9357" y="1504"/>
                  </a:cubicBezTo>
                </a:path>
              </a:pathLst>
            </a:custGeom>
            <a:solidFill>
              <a:schemeClr val="tx1"/>
            </a:solidFill>
            <a:ln w="9398">
              <a:solidFill>
                <a:srgbClr val="000000"/>
              </a:solidFill>
              <a:round/>
              <a:headEnd/>
              <a:tailEnd/>
            </a:ln>
          </p:spPr>
          <p:txBody>
            <a:bodyPr wrap="none" anchor="ctr"/>
            <a:lstStyle/>
            <a:p>
              <a:endParaRPr lang="zh-CN" altLang="en-US"/>
            </a:p>
          </p:txBody>
        </p:sp>
        <p:sp>
          <p:nvSpPr>
            <p:cNvPr id="21531" name="Oval 56"/>
            <p:cNvSpPr>
              <a:spLocks noChangeArrowheads="1"/>
            </p:cNvSpPr>
            <p:nvPr/>
          </p:nvSpPr>
          <p:spPr bwMode="auto">
            <a:xfrm>
              <a:off x="3072" y="1392"/>
              <a:ext cx="95" cy="95"/>
            </a:xfrm>
            <a:prstGeom prst="ellipse">
              <a:avLst/>
            </a:prstGeom>
            <a:solidFill>
              <a:srgbClr val="3333CC"/>
            </a:solidFill>
            <a:ln w="9360">
              <a:solidFill>
                <a:srgbClr val="00000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21532" name="Oval 57"/>
            <p:cNvSpPr>
              <a:spLocks noChangeArrowheads="1"/>
            </p:cNvSpPr>
            <p:nvPr/>
          </p:nvSpPr>
          <p:spPr bwMode="auto">
            <a:xfrm>
              <a:off x="2784" y="1392"/>
              <a:ext cx="95" cy="95"/>
            </a:xfrm>
            <a:prstGeom prst="ellipse">
              <a:avLst/>
            </a:prstGeom>
            <a:solidFill>
              <a:srgbClr val="3333CC"/>
            </a:solidFill>
            <a:ln w="9360">
              <a:solidFill>
                <a:srgbClr val="000000"/>
              </a:solidFill>
              <a:round/>
              <a:headEnd/>
              <a:tailEnd/>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sp>
        <p:nvSpPr>
          <p:cNvPr id="66563" name="内容占位符 2"/>
          <p:cNvSpPr>
            <a:spLocks noGrp="1"/>
          </p:cNvSpPr>
          <p:nvPr>
            <p:ph idx="1"/>
          </p:nvPr>
        </p:nvSpPr>
        <p:spPr>
          <a:xfrm>
            <a:off x="900113" y="1052513"/>
            <a:ext cx="7993062" cy="576262"/>
          </a:xfrm>
        </p:spPr>
        <p:txBody>
          <a:bodyPr/>
          <a:lstStyle/>
          <a:p>
            <a:pPr marL="514350" indent="-514350">
              <a:buFont typeface="Wingdings" panose="05000000000000000000" pitchFamily="2" charset="2"/>
              <a:buAutoNum type="arabicPeriod"/>
            </a:pPr>
            <a:r>
              <a:rPr lang="zh-CN" altLang="en-US" b="1" dirty="0" smtClean="0">
                <a:solidFill>
                  <a:schemeClr val="tx2"/>
                </a:solidFill>
                <a:latin typeface="华文细黑" panose="02010600040101010101" pitchFamily="2" charset="-122"/>
                <a:ea typeface="华文细黑" panose="02010600040101010101" pitchFamily="2" charset="-122"/>
              </a:rPr>
              <a:t>海底地形点三维数据的采集</a:t>
            </a:r>
            <a:endParaRPr lang="zh-CN" altLang="en-US" dirty="0" smtClean="0"/>
          </a:p>
        </p:txBody>
      </p:sp>
      <p:sp>
        <p:nvSpPr>
          <p:cNvPr id="66564" name="Rectangle 4"/>
          <p:cNvSpPr>
            <a:spLocks noChangeArrowheads="1"/>
          </p:cNvSpPr>
          <p:nvPr/>
        </p:nvSpPr>
        <p:spPr bwMode="auto">
          <a:xfrm>
            <a:off x="1258888" y="1916113"/>
            <a:ext cx="748982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0" fontAlgn="base" latinLnBrk="0" hangingPunct="0">
              <a:lnSpc>
                <a:spcPct val="150000"/>
              </a:lnSpc>
              <a:spcBef>
                <a:spcPct val="50000"/>
              </a:spcBef>
              <a:spcAft>
                <a:spcPct val="0"/>
              </a:spcAft>
              <a:buClrTx/>
              <a:buSzPct val="200000"/>
              <a:buFontTx/>
              <a:buNone/>
              <a:tabLst/>
              <a:defRPr/>
            </a:pP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海底地形测量时，测深船以均匀的速度行驶在测线上，并按照规定的间距或者时间间隔进行</a:t>
            </a:r>
            <a:r>
              <a:rPr kumimoji="1" lang="zh-CN" altLang="en-US" sz="28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水深测量</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和确定</a:t>
            </a:r>
            <a:r>
              <a:rPr kumimoji="1" lang="zh-CN" altLang="en-US" sz="28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地形点的平面位置</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Tx/>
              <a:buNone/>
              <a:tabLst/>
              <a:defRPr/>
            </a:pP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200000"/>
              <a:buFont typeface="Webdings" panose="05030102010509060703" pitchFamily="18" charset="2"/>
              <a:buChar char="ô"/>
              <a:tabLst/>
              <a:defRPr/>
            </a:pP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出测前应对测深仪进行</a:t>
            </a:r>
            <a:r>
              <a:rPr kumimoji="1" lang="zh-CN" altLang="en-US" sz="2800" b="1" i="0" u="none" strike="noStrike" kern="1200" cap="none" spc="0" normalizeH="0" baseline="0" noProof="0" dirty="0" smtClean="0">
                <a:ln>
                  <a:noFill/>
                </a:ln>
                <a:solidFill>
                  <a:srgbClr val="FF0000"/>
                </a:solidFill>
                <a:effectLst/>
                <a:uLnTx/>
                <a:uFillTx/>
                <a:latin typeface="华文细黑" panose="02010600040101010101" pitchFamily="2" charset="-122"/>
                <a:ea typeface="华文细黑" panose="02010600040101010101" pitchFamily="2" charset="-122"/>
                <a:cs typeface="+mn-cs"/>
              </a:rPr>
              <a:t>检验和校正</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656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CC1A2C3B-3421-452D-BC85-1F6A30578B65}"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90</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0757446"/>
      </p:ext>
    </p:extLst>
  </p:cSld>
  <p:clrMapOvr>
    <a:masterClrMapping/>
  </p:clrMapOvr>
  <p:transition>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z="3600" dirty="0" smtClean="0">
                <a:latin typeface="华文新魏" panose="02010800040101010101" pitchFamily="2" charset="-122"/>
                <a:ea typeface="华文新魏" panose="02010800040101010101" pitchFamily="2" charset="-122"/>
              </a:rPr>
              <a:t>测深仪的检验</a:t>
            </a:r>
            <a:r>
              <a:rPr lang="zh-CN" altLang="en-US" sz="3600" dirty="0">
                <a:latin typeface="华文新魏" panose="02010800040101010101" pitchFamily="2" charset="-122"/>
                <a:ea typeface="华文新魏" panose="02010800040101010101" pitchFamily="2" charset="-122"/>
              </a:rPr>
              <a:t>和校正</a:t>
            </a:r>
          </a:p>
        </p:txBody>
      </p:sp>
      <p:sp>
        <p:nvSpPr>
          <p:cNvPr id="67587" name="Rectangle 4"/>
          <p:cNvSpPr>
            <a:spLocks noGrp="1" noChangeArrowheads="1"/>
          </p:cNvSpPr>
          <p:nvPr>
            <p:ph idx="1"/>
          </p:nvPr>
        </p:nvSpPr>
        <p:spPr>
          <a:xfrm>
            <a:off x="930275" y="1057275"/>
            <a:ext cx="7993062" cy="53244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Pct val="200000"/>
              <a:buFont typeface="Wingdings" panose="05000000000000000000" pitchFamily="2" charset="2"/>
              <a:buNone/>
            </a:pPr>
            <a:r>
              <a:rPr kumimoji="1" lang="en-US" altLang="zh-CN" dirty="0" smtClean="0">
                <a:solidFill>
                  <a:schemeClr val="tx2"/>
                </a:solidFill>
                <a:latin typeface="华文细黑" panose="02010600040101010101" pitchFamily="2" charset="-122"/>
                <a:ea typeface="华文细黑" panose="02010600040101010101" pitchFamily="2" charset="-122"/>
              </a:rPr>
              <a:t>1</a:t>
            </a:r>
            <a:r>
              <a:rPr kumimoji="1" lang="zh-CN" altLang="en-US" dirty="0" smtClean="0">
                <a:solidFill>
                  <a:schemeClr val="tx2"/>
                </a:solidFill>
                <a:latin typeface="华文细黑" panose="02010600040101010101" pitchFamily="2" charset="-122"/>
                <a:ea typeface="华文细黑" panose="02010600040101010101" pitchFamily="2" charset="-122"/>
              </a:rPr>
              <a:t>）停泊稳定性试验</a:t>
            </a:r>
            <a:endParaRPr kumimoji="1" lang="en-US" altLang="zh-CN" dirty="0" smtClean="0">
              <a:solidFill>
                <a:schemeClr val="tx2"/>
              </a:solidFill>
              <a:latin typeface="华文细黑" panose="02010600040101010101" pitchFamily="2" charset="-122"/>
              <a:ea typeface="华文细黑" panose="02010600040101010101" pitchFamily="2" charset="-122"/>
            </a:endParaRPr>
          </a:p>
          <a:p>
            <a:pPr>
              <a:spcBef>
                <a:spcPct val="50000"/>
              </a:spcBef>
              <a:buClrTx/>
              <a:buSzPct val="200000"/>
              <a:buFont typeface="Wingdings" panose="05000000000000000000" pitchFamily="2" charset="2"/>
              <a:buNone/>
            </a:pPr>
            <a:r>
              <a:rPr kumimoji="1" lang="en-US" altLang="zh-CN"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a:t>
            </a:r>
            <a:r>
              <a:rPr kumimoji="1" lang="en-US" altLang="zh-CN" sz="2400" dirty="0" smtClean="0">
                <a:solidFill>
                  <a:schemeClr val="tx2"/>
                </a:solidFill>
                <a:latin typeface="华文细黑" panose="02010600040101010101" pitchFamily="2" charset="-122"/>
                <a:ea typeface="华文细黑" panose="02010600040101010101" pitchFamily="2" charset="-122"/>
              </a:rPr>
              <a:t>1</a:t>
            </a:r>
            <a:r>
              <a:rPr kumimoji="1" lang="zh-CN" altLang="en-US" sz="2400" dirty="0" smtClean="0">
                <a:solidFill>
                  <a:schemeClr val="tx2"/>
                </a:solidFill>
                <a:latin typeface="华文细黑" panose="02010600040101010101" pitchFamily="2" charset="-122"/>
                <a:ea typeface="华文细黑" panose="02010600040101010101" pitchFamily="2" charset="-122"/>
              </a:rPr>
              <a:t>）回声测深仪试验</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a:p>
            <a:pPr>
              <a:spcBef>
                <a:spcPct val="50000"/>
              </a:spcBef>
              <a:buClrTx/>
              <a:buSzPct val="200000"/>
              <a:buFont typeface="Wingdings" panose="05000000000000000000" pitchFamily="2" charset="2"/>
              <a:buNone/>
            </a:pPr>
            <a:r>
              <a:rPr kumimoji="1" lang="en-US" altLang="zh-CN"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选择水深大于</a:t>
            </a:r>
            <a:r>
              <a:rPr kumimoji="1" lang="en-US" altLang="zh-CN" sz="2400" dirty="0" smtClean="0">
                <a:solidFill>
                  <a:schemeClr val="tx2"/>
                </a:solidFill>
                <a:latin typeface="华文细黑" panose="02010600040101010101" pitchFamily="2" charset="-122"/>
                <a:ea typeface="华文细黑" panose="02010600040101010101" pitchFamily="2" charset="-122"/>
              </a:rPr>
              <a:t>5m</a:t>
            </a:r>
            <a:r>
              <a:rPr kumimoji="1" lang="zh-CN" altLang="en-US" sz="2400" dirty="0" smtClean="0">
                <a:solidFill>
                  <a:schemeClr val="tx2"/>
                </a:solidFill>
                <a:latin typeface="华文细黑" panose="02010600040101010101" pitchFamily="2" charset="-122"/>
                <a:ea typeface="华文细黑" panose="02010600040101010101" pitchFamily="2" charset="-122"/>
              </a:rPr>
              <a:t>的海底平坦地区，连续开机不得少于</a:t>
            </a:r>
            <a:r>
              <a:rPr kumimoji="1" lang="en-US" altLang="zh-CN" sz="2400" dirty="0" smtClean="0">
                <a:solidFill>
                  <a:schemeClr val="tx2"/>
                </a:solidFill>
                <a:latin typeface="华文细黑" panose="02010600040101010101" pitchFamily="2" charset="-122"/>
                <a:ea typeface="华文细黑" panose="02010600040101010101" pitchFamily="2" charset="-122"/>
              </a:rPr>
              <a:t>8h</a:t>
            </a:r>
            <a:r>
              <a:rPr kumimoji="1" lang="zh-CN" altLang="en-US" sz="2400" dirty="0" smtClean="0">
                <a:solidFill>
                  <a:schemeClr val="tx2"/>
                </a:solidFill>
                <a:latin typeface="华文细黑" panose="02010600040101010101" pitchFamily="2" charset="-122"/>
                <a:ea typeface="华文细黑" panose="02010600040101010101" pitchFamily="2" charset="-122"/>
              </a:rPr>
              <a:t>。试验中每隔</a:t>
            </a:r>
            <a:r>
              <a:rPr kumimoji="1" lang="en-US" altLang="zh-CN" sz="2400" dirty="0" smtClean="0">
                <a:solidFill>
                  <a:schemeClr val="tx2"/>
                </a:solidFill>
                <a:latin typeface="华文细黑" panose="02010600040101010101" pitchFamily="2" charset="-122"/>
                <a:ea typeface="华文细黑" panose="02010600040101010101" pitchFamily="2" charset="-122"/>
              </a:rPr>
              <a:t>15min</a:t>
            </a:r>
            <a:r>
              <a:rPr kumimoji="1" lang="zh-CN" altLang="en-US" sz="2400" dirty="0" smtClean="0">
                <a:solidFill>
                  <a:schemeClr val="tx2"/>
                </a:solidFill>
                <a:latin typeface="华文细黑" panose="02010600040101010101" pitchFamily="2" charset="-122"/>
                <a:ea typeface="华文细黑" panose="02010600040101010101" pitchFamily="2" charset="-122"/>
              </a:rPr>
              <a:t>对比一次水深，水深比对限差应在</a:t>
            </a:r>
            <a:r>
              <a:rPr kumimoji="1" lang="en-US" altLang="zh-CN" sz="2400" dirty="0" smtClean="0">
                <a:solidFill>
                  <a:schemeClr val="tx2"/>
                </a:solidFill>
                <a:latin typeface="华文细黑" panose="02010600040101010101" pitchFamily="2" charset="-122"/>
                <a:ea typeface="华文细黑" panose="02010600040101010101" pitchFamily="2" charset="-122"/>
              </a:rPr>
              <a:t>0.4m</a:t>
            </a:r>
            <a:r>
              <a:rPr kumimoji="1" lang="zh-CN" altLang="en-US" sz="2400" dirty="0" smtClean="0">
                <a:solidFill>
                  <a:schemeClr val="tx2"/>
                </a:solidFill>
                <a:latin typeface="华文细黑" panose="02010600040101010101" pitchFamily="2" charset="-122"/>
                <a:ea typeface="华文细黑" panose="02010600040101010101" pitchFamily="2" charset="-122"/>
              </a:rPr>
              <a:t>以内，同时测定一次电压、转速和记录旋钮的位置。</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a:p>
            <a:pPr>
              <a:spcBef>
                <a:spcPct val="50000"/>
              </a:spcBef>
              <a:buClrTx/>
              <a:buSzPct val="200000"/>
              <a:buFont typeface="Wingdings" panose="05000000000000000000" pitchFamily="2" charset="2"/>
              <a:buNone/>
            </a:pPr>
            <a:r>
              <a:rPr kumimoji="1" lang="en-US" altLang="zh-CN" sz="2400"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对于非固定安装的测深仪可以在仪器房内利用模拟器进行</a:t>
            </a:r>
            <a:r>
              <a:rPr kumimoji="1" lang="en-US" altLang="zh-CN" sz="2400" dirty="0" smtClean="0">
                <a:solidFill>
                  <a:schemeClr val="tx2"/>
                </a:solidFill>
                <a:latin typeface="华文细黑" panose="02010600040101010101" pitchFamily="2" charset="-122"/>
                <a:ea typeface="华文细黑" panose="02010600040101010101" pitchFamily="2" charset="-122"/>
              </a:rPr>
              <a:t>8h</a:t>
            </a:r>
            <a:r>
              <a:rPr kumimoji="1" lang="zh-CN" altLang="en-US" sz="2400" dirty="0" smtClean="0">
                <a:solidFill>
                  <a:schemeClr val="tx2"/>
                </a:solidFill>
                <a:latin typeface="华文细黑" panose="02010600040101010101" pitchFamily="2" charset="-122"/>
                <a:ea typeface="华文细黑" panose="02010600040101010101" pitchFamily="2" charset="-122"/>
              </a:rPr>
              <a:t>的稳定性试验。</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a:p>
            <a:pPr>
              <a:spcBef>
                <a:spcPct val="50000"/>
              </a:spcBef>
              <a:buClrTx/>
              <a:buSzPct val="200000"/>
              <a:buFont typeface="Wingdings" panose="05000000000000000000" pitchFamily="2" charset="2"/>
              <a:buNone/>
            </a:pPr>
            <a:r>
              <a:rPr kumimoji="1" lang="en-US" altLang="zh-CN" sz="2400"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a:t>
            </a:r>
            <a:r>
              <a:rPr kumimoji="1" lang="en-US" altLang="zh-CN" sz="2400" dirty="0" smtClean="0">
                <a:solidFill>
                  <a:schemeClr val="tx2"/>
                </a:solidFill>
                <a:latin typeface="华文细黑" panose="02010600040101010101" pitchFamily="2" charset="-122"/>
                <a:ea typeface="华文细黑" panose="02010600040101010101" pitchFamily="2" charset="-122"/>
              </a:rPr>
              <a:t>2</a:t>
            </a:r>
            <a:r>
              <a:rPr kumimoji="1" lang="zh-CN" altLang="en-US" sz="2400" dirty="0" smtClean="0">
                <a:solidFill>
                  <a:schemeClr val="tx2"/>
                </a:solidFill>
                <a:latin typeface="华文细黑" panose="02010600040101010101" pitchFamily="2" charset="-122"/>
                <a:ea typeface="华文细黑" panose="02010600040101010101" pitchFamily="2" charset="-122"/>
              </a:rPr>
              <a:t>）多波束测深试验</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a:p>
            <a:pPr>
              <a:spcBef>
                <a:spcPct val="50000"/>
              </a:spcBef>
              <a:buClrTx/>
              <a:buSzPct val="200000"/>
              <a:buFont typeface="Wingdings" panose="05000000000000000000" pitchFamily="2" charset="2"/>
              <a:buNone/>
            </a:pPr>
            <a:r>
              <a:rPr kumimoji="1" lang="en-US" altLang="zh-CN" sz="2400"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选择水深大于</a:t>
            </a:r>
            <a:r>
              <a:rPr kumimoji="1" lang="en-US" altLang="zh-CN" sz="2400" dirty="0" smtClean="0">
                <a:solidFill>
                  <a:schemeClr val="tx2"/>
                </a:solidFill>
                <a:latin typeface="华文细黑" panose="02010600040101010101" pitchFamily="2" charset="-122"/>
                <a:ea typeface="华文细黑" panose="02010600040101010101" pitchFamily="2" charset="-122"/>
              </a:rPr>
              <a:t>20m</a:t>
            </a:r>
            <a:r>
              <a:rPr kumimoji="1" lang="zh-CN" altLang="en-US" sz="2400" dirty="0" smtClean="0">
                <a:solidFill>
                  <a:schemeClr val="tx2"/>
                </a:solidFill>
                <a:latin typeface="华文细黑" panose="02010600040101010101" pitchFamily="2" charset="-122"/>
                <a:ea typeface="华文细黑" panose="02010600040101010101" pitchFamily="2" charset="-122"/>
              </a:rPr>
              <a:t>的海底平坦区，连续开机</a:t>
            </a:r>
            <a:r>
              <a:rPr kumimoji="1" lang="en-US" altLang="zh-CN" sz="2400" dirty="0" smtClean="0">
                <a:solidFill>
                  <a:schemeClr val="tx2"/>
                </a:solidFill>
                <a:latin typeface="华文细黑" panose="02010600040101010101" pitchFamily="2" charset="-122"/>
                <a:ea typeface="华文细黑" panose="02010600040101010101" pitchFamily="2" charset="-122"/>
              </a:rPr>
              <a:t>8h</a:t>
            </a:r>
            <a:r>
              <a:rPr kumimoji="1" lang="zh-CN" altLang="en-US" sz="2400" dirty="0" smtClean="0">
                <a:solidFill>
                  <a:schemeClr val="tx2"/>
                </a:solidFill>
                <a:latin typeface="华文细黑" panose="02010600040101010101" pitchFamily="2" charset="-122"/>
                <a:ea typeface="华文细黑" panose="02010600040101010101" pitchFamily="2" charset="-122"/>
              </a:rPr>
              <a:t>以上，对比中央波束的水深限差应小于</a:t>
            </a:r>
            <a:r>
              <a:rPr kumimoji="1" lang="en-US" altLang="zh-CN" sz="2400" dirty="0" smtClean="0">
                <a:solidFill>
                  <a:schemeClr val="tx2"/>
                </a:solidFill>
                <a:latin typeface="华文细黑" panose="02010600040101010101" pitchFamily="2" charset="-122"/>
                <a:ea typeface="华文细黑" panose="02010600040101010101" pitchFamily="2" charset="-122"/>
              </a:rPr>
              <a:t>0.3m</a:t>
            </a:r>
            <a:r>
              <a:rPr kumimoji="1" lang="zh-CN" altLang="en-US" sz="2400" dirty="0" smtClean="0">
                <a:solidFill>
                  <a:schemeClr val="tx2"/>
                </a:solidFill>
                <a:latin typeface="华文细黑" panose="02010600040101010101" pitchFamily="2" charset="-122"/>
                <a:ea typeface="华文细黑" panose="02010600040101010101" pitchFamily="2" charset="-122"/>
              </a:rPr>
              <a:t>。</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p:txBody>
      </p:sp>
      <p:sp>
        <p:nvSpPr>
          <p:cNvPr id="6758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9CE232F-7578-4AB6-B470-6D86FB338B2C}"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91</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04156788"/>
      </p:ext>
    </p:extLst>
  </p:cSld>
  <p:clrMapOvr>
    <a:masterClrMapping/>
  </p:clrMapOvr>
  <p:transition>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endParaRPr lang="zh-CN" altLang="en-US" smtClean="0"/>
          </a:p>
        </p:txBody>
      </p:sp>
      <p:sp>
        <p:nvSpPr>
          <p:cNvPr id="68611" name="Rectangle 4"/>
          <p:cNvSpPr>
            <a:spLocks noGrp="1" noChangeArrowheads="1"/>
          </p:cNvSpPr>
          <p:nvPr>
            <p:ph idx="1"/>
          </p:nvPr>
        </p:nvSpPr>
        <p:spPr>
          <a:xfrm>
            <a:off x="900113" y="1089025"/>
            <a:ext cx="7993062" cy="26416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ct val="50000"/>
              </a:spcBef>
              <a:buClrTx/>
              <a:buSzPct val="200000"/>
              <a:buFont typeface="Wingdings" panose="05000000000000000000" pitchFamily="2" charset="2"/>
              <a:buNone/>
            </a:pPr>
            <a:r>
              <a:rPr kumimoji="1" lang="en-US" altLang="zh-CN" dirty="0" smtClean="0">
                <a:solidFill>
                  <a:schemeClr val="tx2"/>
                </a:solidFill>
                <a:latin typeface="华文细黑" panose="02010600040101010101" pitchFamily="2" charset="-122"/>
                <a:ea typeface="华文细黑" panose="02010600040101010101" pitchFamily="2" charset="-122"/>
              </a:rPr>
              <a:t>2</a:t>
            </a:r>
            <a:r>
              <a:rPr kumimoji="1" lang="zh-CN" altLang="en-US" dirty="0" smtClean="0">
                <a:solidFill>
                  <a:schemeClr val="tx2"/>
                </a:solidFill>
                <a:latin typeface="华文细黑" panose="02010600040101010101" pitchFamily="2" charset="-122"/>
                <a:ea typeface="华文细黑" panose="02010600040101010101" pitchFamily="2" charset="-122"/>
              </a:rPr>
              <a:t>）航行试验</a:t>
            </a:r>
            <a:endParaRPr kumimoji="1" lang="en-US" altLang="zh-CN" dirty="0" smtClean="0">
              <a:solidFill>
                <a:schemeClr val="tx2"/>
              </a:solidFill>
              <a:latin typeface="华文细黑" panose="02010600040101010101" pitchFamily="2" charset="-122"/>
              <a:ea typeface="华文细黑" panose="02010600040101010101" pitchFamily="2" charset="-122"/>
            </a:endParaRPr>
          </a:p>
          <a:p>
            <a:pPr>
              <a:lnSpc>
                <a:spcPct val="150000"/>
              </a:lnSpc>
              <a:spcBef>
                <a:spcPct val="50000"/>
              </a:spcBef>
              <a:buClrTx/>
              <a:buSzPct val="200000"/>
              <a:buFont typeface="Wingdings" panose="05000000000000000000" pitchFamily="2" charset="2"/>
              <a:buNone/>
            </a:pPr>
            <a:r>
              <a:rPr kumimoji="1" lang="en-US" altLang="zh-CN" dirty="0" smtClean="0">
                <a:solidFill>
                  <a:schemeClr val="tx2"/>
                </a:solidFill>
                <a:latin typeface="华文细黑" panose="02010600040101010101" pitchFamily="2" charset="-122"/>
                <a:ea typeface="华文细黑" panose="02010600040101010101" pitchFamily="2" charset="-122"/>
              </a:rPr>
              <a:t>		</a:t>
            </a:r>
            <a:r>
              <a:rPr kumimoji="1" lang="zh-CN" altLang="en-US" sz="2400" dirty="0" smtClean="0">
                <a:solidFill>
                  <a:schemeClr val="tx2"/>
                </a:solidFill>
                <a:latin typeface="华文细黑" panose="02010600040101010101" pitchFamily="2" charset="-122"/>
                <a:ea typeface="华文细黑" panose="02010600040101010101" pitchFamily="2" charset="-122"/>
              </a:rPr>
              <a:t>当测深仪换能器安装后或变换位置时都应进行航行试验。试验时，选择水深变化较大的海区，监测测深仪在不同深度和不同航速下工作是否正常。</a:t>
            </a:r>
            <a:endParaRPr kumimoji="1" lang="en-US" altLang="zh-CN" sz="2400" dirty="0" smtClean="0">
              <a:solidFill>
                <a:schemeClr val="tx2"/>
              </a:solidFill>
              <a:latin typeface="华文细黑" panose="02010600040101010101" pitchFamily="2" charset="-122"/>
              <a:ea typeface="华文细黑" panose="02010600040101010101" pitchFamily="2" charset="-122"/>
            </a:endParaRPr>
          </a:p>
        </p:txBody>
      </p:sp>
      <p:sp>
        <p:nvSpPr>
          <p:cNvPr id="68612" name="Rectangle 4"/>
          <p:cNvSpPr txBox="1">
            <a:spLocks noChangeArrowheads="1"/>
          </p:cNvSpPr>
          <p:nvPr/>
        </p:nvSpPr>
        <p:spPr bwMode="auto">
          <a:xfrm>
            <a:off x="809625" y="3959225"/>
            <a:ext cx="7993063"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452438" marR="0" lvl="0" indent="-452438" algn="l" defTabSz="914400" rtl="0" eaLnBrk="0" fontAlgn="base" latinLnBrk="0" hangingPunct="0">
              <a:lnSpc>
                <a:spcPct val="100000"/>
              </a:lnSpc>
              <a:spcBef>
                <a:spcPct val="50000"/>
              </a:spcBef>
              <a:spcAft>
                <a:spcPct val="0"/>
              </a:spcAft>
              <a:buClrTx/>
              <a:buSzPct val="200000"/>
              <a:buFont typeface="Wingdings" panose="05000000000000000000" pitchFamily="2" charset="2"/>
              <a:buNone/>
              <a:tabLst/>
              <a:defRPr/>
            </a:pPr>
            <a:r>
              <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3</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）测深仪改正数测定</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2438" marR="0" lvl="0" indent="-452438" algn="l" defTabSz="914400" rtl="0" eaLnBrk="0" fontAlgn="base" latinLnBrk="0" hangingPunct="0">
              <a:lnSpc>
                <a:spcPct val="150000"/>
              </a:lnSpc>
              <a:spcBef>
                <a:spcPct val="50000"/>
              </a:spcBef>
              <a:spcAft>
                <a:spcPct val="0"/>
              </a:spcAft>
              <a:buClrTx/>
              <a:buSzPct val="200000"/>
              <a:buFont typeface="Wingdings" panose="05000000000000000000" pitchFamily="2" charset="2"/>
              <a:buNone/>
              <a:tabLst/>
              <a:defRPr/>
            </a:pPr>
            <a:r>
              <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a:t>
            </a: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r>
              <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a:t>
            </a: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）校对法</a:t>
            </a:r>
            <a:endPar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2438" marR="0" lvl="0" indent="-452438" algn="l" defTabSz="914400" rtl="0" eaLnBrk="0" fontAlgn="base" latinLnBrk="0" hangingPunct="0">
              <a:lnSpc>
                <a:spcPct val="150000"/>
              </a:lnSpc>
              <a:spcBef>
                <a:spcPct val="50000"/>
              </a:spcBef>
              <a:spcAft>
                <a:spcPct val="0"/>
              </a:spcAft>
              <a:buClrTx/>
              <a:buSzPct val="200000"/>
              <a:buFont typeface="Wingdings" panose="05000000000000000000" pitchFamily="2" charset="2"/>
              <a:buNone/>
              <a:tabLst/>
              <a:defRPr/>
            </a:pPr>
            <a:r>
              <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	 </a:t>
            </a: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a:t>
            </a:r>
            <a:r>
              <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2</a:t>
            </a: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）水文资料法</a:t>
            </a:r>
            <a:endPar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861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46DD7F05-A07A-4829-BE59-A5E657E0A69A}"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92</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311937275"/>
      </p:ext>
    </p:extLst>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endParaRPr lang="zh-CN" altLang="en-US" smtClean="0"/>
          </a:p>
        </p:txBody>
      </p:sp>
      <p:sp>
        <p:nvSpPr>
          <p:cNvPr id="69635" name="内容占位符 2"/>
          <p:cNvSpPr>
            <a:spLocks noGrp="1"/>
          </p:cNvSpPr>
          <p:nvPr>
            <p:ph idx="1"/>
          </p:nvPr>
        </p:nvSpPr>
        <p:spPr>
          <a:xfrm>
            <a:off x="900113" y="1052513"/>
            <a:ext cx="7993062" cy="576262"/>
          </a:xfrm>
        </p:spPr>
        <p:txBody>
          <a:bodyPr/>
          <a:lstStyle/>
          <a:p>
            <a:pPr marL="514350" indent="-514350">
              <a:buFont typeface="Calibri" panose="020F0502020204030204" pitchFamily="34" charset="0"/>
              <a:buAutoNum type="arabicPeriod" startAt="2"/>
            </a:pPr>
            <a:r>
              <a:rPr lang="zh-CN" altLang="en-US" b="1" dirty="0" smtClean="0">
                <a:solidFill>
                  <a:schemeClr val="tx2"/>
                </a:solidFill>
                <a:latin typeface="华文细黑" panose="02010600040101010101" pitchFamily="2" charset="-122"/>
                <a:ea typeface="华文细黑" panose="02010600040101010101" pitchFamily="2" charset="-122"/>
              </a:rPr>
              <a:t>水位控制</a:t>
            </a:r>
          </a:p>
        </p:txBody>
      </p:sp>
      <p:sp>
        <p:nvSpPr>
          <p:cNvPr id="83972" name="Rectangle 4"/>
          <p:cNvSpPr txBox="1">
            <a:spLocks noChangeArrowheads="1"/>
          </p:cNvSpPr>
          <p:nvPr/>
        </p:nvSpPr>
        <p:spPr bwMode="auto">
          <a:xfrm>
            <a:off x="982663" y="1989138"/>
            <a:ext cx="7850187" cy="394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452438" marR="0" lvl="0" indent="-452438" algn="l" defTabSz="914400" rtl="0" eaLnBrk="0" fontAlgn="base" latinLnBrk="0" hangingPunct="0">
              <a:lnSpc>
                <a:spcPct val="150000"/>
              </a:lnSpc>
              <a:spcBef>
                <a:spcPct val="50000"/>
              </a:spcBef>
              <a:spcAft>
                <a:spcPct val="0"/>
              </a:spcAft>
              <a:buClrTx/>
              <a:buSzPct val="200000"/>
              <a:buFont typeface="Wingdings" panose="05000000000000000000" pitchFamily="2" charset="2"/>
              <a:buNone/>
              <a:tabLst/>
              <a:defRPr/>
            </a:pPr>
            <a:r>
              <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1</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）验潮站的设置和观测</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452438" marR="0" lvl="0" indent="-452438" algn="l" defTabSz="914400" rtl="0" eaLnBrk="0" fontAlgn="base" latinLnBrk="0" hangingPunct="0">
              <a:lnSpc>
                <a:spcPct val="150000"/>
              </a:lnSpc>
              <a:spcBef>
                <a:spcPct val="50000"/>
              </a:spcBef>
              <a:spcAft>
                <a:spcPct val="0"/>
              </a:spcAft>
              <a:buClrTx/>
              <a:buSzPct val="200000"/>
              <a:buFont typeface="Wingdings" panose="05000000000000000000" pitchFamily="2" charset="2"/>
              <a:buNone/>
              <a:tabLst/>
              <a:defRPr/>
            </a:pPr>
            <a:r>
              <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2</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）短期验潮站平均海面的确定</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914400" marR="0" lvl="1" indent="-457200" algn="l" defTabSz="914400" rtl="0" eaLnBrk="0" fontAlgn="base" latinLnBrk="0" hangingPunct="0">
              <a:lnSpc>
                <a:spcPct val="150000"/>
              </a:lnSpc>
              <a:spcBef>
                <a:spcPct val="50000"/>
              </a:spcBef>
              <a:spcAft>
                <a:spcPct val="0"/>
              </a:spcAft>
              <a:buClrTx/>
              <a:buSzPct val="110000"/>
              <a:buFontTx/>
              <a:buAutoNum type="circleNumDbPlain"/>
              <a:tabLst/>
              <a:defRPr/>
            </a:pP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几何水准测量法</a:t>
            </a:r>
            <a:endPar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914400" marR="0" lvl="1" indent="-457200" algn="l" defTabSz="914400" rtl="0" eaLnBrk="0" fontAlgn="base" latinLnBrk="0" hangingPunct="0">
              <a:lnSpc>
                <a:spcPct val="150000"/>
              </a:lnSpc>
              <a:spcBef>
                <a:spcPct val="50000"/>
              </a:spcBef>
              <a:spcAft>
                <a:spcPct val="0"/>
              </a:spcAft>
              <a:buClrTx/>
              <a:buSzPct val="110000"/>
              <a:buFontTx/>
              <a:buAutoNum type="circleNumDbPlain"/>
              <a:tabLst/>
              <a:defRPr/>
            </a:pPr>
            <a:r>
              <a:rPr kumimoji="1" lang="zh-CN" altLang="en-US"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同步改正法</a:t>
            </a:r>
            <a:endParaRPr kumimoji="1" lang="en-US" altLang="zh-CN" sz="24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a:p>
            <a:pPr marL="0" marR="0" lvl="0" indent="0" algn="l" defTabSz="914400" rtl="0" eaLnBrk="0" fontAlgn="base" latinLnBrk="0" hangingPunct="0">
              <a:lnSpc>
                <a:spcPct val="150000"/>
              </a:lnSpc>
              <a:spcBef>
                <a:spcPct val="50000"/>
              </a:spcBef>
              <a:spcAft>
                <a:spcPct val="0"/>
              </a:spcAft>
              <a:buClrTx/>
              <a:buSzPct val="110000"/>
              <a:buFont typeface="Wingdings" panose="05000000000000000000" pitchFamily="2" charset="2"/>
              <a:buNone/>
              <a:tabLst/>
              <a:defRPr/>
            </a:pPr>
            <a:r>
              <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3</a:t>
            </a:r>
            <a:r>
              <a:rPr kumimoji="1" lang="zh-CN" altLang="en-US"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rPr>
              <a:t>）深度基准面的确定</a:t>
            </a:r>
            <a:endParaRPr kumimoji="1" lang="en-US" altLang="zh-CN" sz="2800" b="0" i="0" u="none" strike="noStrike" kern="1200" cap="none" spc="0" normalizeH="0" baseline="0" noProof="0" dirty="0" smtClean="0">
              <a:ln>
                <a:noFill/>
              </a:ln>
              <a:solidFill>
                <a:srgbClr val="1F497D"/>
              </a:solidFill>
              <a:effectLst/>
              <a:uLnTx/>
              <a:uFillTx/>
              <a:latin typeface="华文细黑" panose="02010600040101010101" pitchFamily="2" charset="-122"/>
              <a:ea typeface="华文细黑" panose="02010600040101010101" pitchFamily="2" charset="-122"/>
              <a:cs typeface="+mn-cs"/>
            </a:endParaRPr>
          </a:p>
        </p:txBody>
      </p:sp>
      <p:sp>
        <p:nvSpPr>
          <p:cNvPr id="6963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C66FEA3-3481-4E67-8DE8-76AF022F5990}" type="slidenum">
              <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93</a:t>
            </a:fld>
            <a:endParaRPr kumimoji="0" lang="en-US" altLang="zh-CN" sz="1800" b="0" i="0" u="none" strike="noStrike" kern="1200" cap="none" spc="0" normalizeH="0" baseline="0" noProof="0" smtClean="0">
              <a:ln>
                <a:noFill/>
              </a:ln>
              <a:solidFill>
                <a:srgbClr val="000000"/>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170261971"/>
      </p:ext>
    </p:extLst>
  </p:cSld>
  <p:clrMapOvr>
    <a:masterClrMapping/>
  </p:clrMapOvr>
  <p:transition>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a:xfrm>
            <a:off x="930275" y="260350"/>
            <a:ext cx="7313613" cy="576263"/>
          </a:xfrm>
        </p:spPr>
        <p:txBody>
          <a:bodyPr/>
          <a:lstStyle/>
          <a:p>
            <a:r>
              <a:rPr kumimoji="1" lang="en-US" altLang="zh-CN" sz="2800" smtClean="0">
                <a:solidFill>
                  <a:srgbClr val="3333FF"/>
                </a:solidFill>
                <a:latin typeface="华文细黑" panose="02010600040101010101" pitchFamily="2" charset="-122"/>
                <a:ea typeface="华文细黑" panose="02010600040101010101" pitchFamily="2" charset="-122"/>
              </a:rPr>
              <a:t>1</a:t>
            </a:r>
            <a:r>
              <a:rPr kumimoji="1" lang="zh-CN" altLang="en-US" sz="2800" smtClean="0">
                <a:solidFill>
                  <a:srgbClr val="3333FF"/>
                </a:solidFill>
                <a:latin typeface="华文细黑" panose="02010600040101010101" pitchFamily="2" charset="-122"/>
                <a:ea typeface="华文细黑" panose="02010600040101010101" pitchFamily="2" charset="-122"/>
              </a:rPr>
              <a:t>）</a:t>
            </a:r>
            <a:r>
              <a:rPr kumimoji="1" lang="zh-CN" altLang="en-US" sz="2800" smtClean="0">
                <a:solidFill>
                  <a:srgbClr val="4747FF"/>
                </a:solidFill>
                <a:latin typeface="华文细黑" panose="02010600040101010101" pitchFamily="2" charset="-122"/>
                <a:ea typeface="华文细黑" panose="02010600040101010101" pitchFamily="2" charset="-122"/>
              </a:rPr>
              <a:t>验潮站的设置</a:t>
            </a:r>
            <a:r>
              <a:rPr kumimoji="1" lang="zh-CN" altLang="en-US" sz="2800" smtClean="0">
                <a:solidFill>
                  <a:srgbClr val="3333FF"/>
                </a:solidFill>
                <a:latin typeface="华文细黑" panose="02010600040101010101" pitchFamily="2" charset="-122"/>
                <a:ea typeface="华文细黑" panose="02010600040101010101" pitchFamily="2" charset="-122"/>
              </a:rPr>
              <a:t>和观测</a:t>
            </a:r>
            <a:endParaRPr lang="zh-CN" altLang="en-US" sz="2800" smtClean="0"/>
          </a:p>
        </p:txBody>
      </p:sp>
      <p:sp>
        <p:nvSpPr>
          <p:cNvPr id="70659" name="Rectangle 3"/>
          <p:cNvSpPr>
            <a:spLocks noChangeArrowheads="1"/>
          </p:cNvSpPr>
          <p:nvPr/>
        </p:nvSpPr>
        <p:spPr bwMode="auto">
          <a:xfrm>
            <a:off x="930275" y="989013"/>
            <a:ext cx="775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a:solidFill>
                  <a:srgbClr val="4747FF"/>
                </a:solidFill>
                <a:latin typeface="华文细黑" panose="02010600040101010101" pitchFamily="2" charset="-122"/>
                <a:ea typeface="华文细黑" panose="02010600040101010101" pitchFamily="2" charset="-122"/>
              </a:rPr>
              <a:t>验潮站的设置</a:t>
            </a:r>
            <a:endParaRPr lang="en-US" altLang="zh-CN" sz="2400">
              <a:solidFill>
                <a:srgbClr val="4747FF"/>
              </a:solidFill>
              <a:latin typeface="华文细黑" panose="02010600040101010101" pitchFamily="2" charset="-122"/>
              <a:ea typeface="华文细黑" panose="02010600040101010101" pitchFamily="2" charset="-122"/>
            </a:endParaRPr>
          </a:p>
        </p:txBody>
      </p:sp>
      <p:sp>
        <p:nvSpPr>
          <p:cNvPr id="4" name="Rectangle 4"/>
          <p:cNvSpPr txBox="1">
            <a:spLocks noChangeArrowheads="1"/>
          </p:cNvSpPr>
          <p:nvPr/>
        </p:nvSpPr>
        <p:spPr bwMode="auto">
          <a:xfrm>
            <a:off x="661988" y="1720850"/>
            <a:ext cx="7850187"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a:spcBef>
                <a:spcPts val="600"/>
              </a:spcBef>
              <a:buClrTx/>
              <a:buSzPct val="110000"/>
              <a:buFont typeface="+mj-ea"/>
              <a:buAutoNum type="circleNumDbPlain"/>
              <a:defRPr/>
            </a:pPr>
            <a:r>
              <a:rPr kumimoji="1" lang="zh-CN" altLang="en-US" b="1" dirty="0" smtClean="0">
                <a:solidFill>
                  <a:schemeClr val="tx2"/>
                </a:solidFill>
                <a:latin typeface="华文细黑" panose="02010600040101010101" pitchFamily="2" charset="-122"/>
                <a:ea typeface="华文细黑" panose="02010600040101010101" pitchFamily="2" charset="-122"/>
              </a:rPr>
              <a:t>长期验潮站</a:t>
            </a:r>
            <a:endParaRPr kumimoji="1" lang="en-US" altLang="zh-CN" b="1" dirty="0" smtClean="0">
              <a:solidFill>
                <a:schemeClr val="tx2"/>
              </a:solidFill>
              <a:latin typeface="华文细黑" panose="02010600040101010101" pitchFamily="2" charset="-122"/>
              <a:ea typeface="华文细黑" panose="02010600040101010101" pitchFamily="2" charset="-122"/>
            </a:endParaRPr>
          </a:p>
          <a:p>
            <a:pPr marL="457200" lvl="1" indent="0">
              <a:spcBef>
                <a:spcPts val="600"/>
              </a:spcBef>
              <a:buClrTx/>
              <a:buSzPct val="110000"/>
              <a:buFont typeface="Wingdings 2" panose="05020102010507070707" pitchFamily="18" charset="2"/>
              <a:buNone/>
              <a:defRPr/>
            </a:pPr>
            <a:r>
              <a:rPr kumimoji="1" lang="zh-CN" altLang="en-US" sz="2000" dirty="0" smtClean="0">
                <a:solidFill>
                  <a:schemeClr val="tx2"/>
                </a:solidFill>
                <a:latin typeface="华文细黑" panose="02010600040101010101" pitchFamily="2" charset="-122"/>
                <a:ea typeface="华文细黑" panose="02010600040101010101" pitchFamily="2" charset="-122"/>
              </a:rPr>
              <a:t>长期验潮站是测区水位控制的基础，主要用于计算平均海平面，一般应有</a:t>
            </a:r>
            <a:r>
              <a:rPr kumimoji="1" lang="en-US" altLang="zh-CN" sz="2000" dirty="0" smtClean="0">
                <a:solidFill>
                  <a:schemeClr val="tx2"/>
                </a:solidFill>
                <a:latin typeface="华文细黑" panose="02010600040101010101" pitchFamily="2" charset="-122"/>
                <a:ea typeface="华文细黑" panose="02010600040101010101" pitchFamily="2" charset="-122"/>
              </a:rPr>
              <a:t>2</a:t>
            </a:r>
            <a:r>
              <a:rPr kumimoji="1" lang="zh-CN" altLang="en-US" sz="2000" dirty="0" smtClean="0">
                <a:solidFill>
                  <a:schemeClr val="tx2"/>
                </a:solidFill>
                <a:latin typeface="华文细黑" panose="02010600040101010101" pitchFamily="2" charset="-122"/>
                <a:ea typeface="华文细黑" panose="02010600040101010101" pitchFamily="2" charset="-122"/>
              </a:rPr>
              <a:t>年以上连续观测的水位资料。</a:t>
            </a:r>
            <a:endParaRPr kumimoji="1" lang="en-US" altLang="zh-CN" dirty="0" smtClean="0">
              <a:solidFill>
                <a:schemeClr val="tx2"/>
              </a:solidFill>
              <a:latin typeface="华文细黑" panose="02010600040101010101" pitchFamily="2" charset="-122"/>
              <a:ea typeface="华文细黑" panose="02010600040101010101" pitchFamily="2" charset="-122"/>
            </a:endParaRPr>
          </a:p>
          <a:p>
            <a:pPr lvl="1">
              <a:spcBef>
                <a:spcPts val="600"/>
              </a:spcBef>
              <a:buClrTx/>
              <a:buSzPct val="110000"/>
              <a:buFont typeface="+mj-ea"/>
              <a:buAutoNum type="circleNumDbPlain" startAt="2"/>
              <a:defRPr/>
            </a:pPr>
            <a:r>
              <a:rPr kumimoji="1" lang="zh-CN" altLang="en-US" b="1" dirty="0" smtClean="0">
                <a:solidFill>
                  <a:schemeClr val="tx2"/>
                </a:solidFill>
                <a:latin typeface="华文细黑" panose="02010600040101010101" pitchFamily="2" charset="-122"/>
                <a:ea typeface="华文细黑" panose="02010600040101010101" pitchFamily="2" charset="-122"/>
              </a:rPr>
              <a:t>短期验潮站</a:t>
            </a:r>
            <a:endParaRPr kumimoji="1" lang="en-US" altLang="zh-CN" b="1" dirty="0" smtClean="0">
              <a:solidFill>
                <a:schemeClr val="tx2"/>
              </a:solidFill>
              <a:latin typeface="华文细黑" panose="02010600040101010101" pitchFamily="2" charset="-122"/>
              <a:ea typeface="华文细黑" panose="02010600040101010101" pitchFamily="2" charset="-122"/>
            </a:endParaRPr>
          </a:p>
          <a:p>
            <a:pPr marL="457200" lvl="1" indent="0">
              <a:spcBef>
                <a:spcPts val="600"/>
              </a:spcBef>
              <a:buClrTx/>
              <a:buSzPct val="110000"/>
              <a:buFont typeface="Wingdings 2" panose="05020102010507070707" pitchFamily="18" charset="2"/>
              <a:buNone/>
              <a:defRPr/>
            </a:pPr>
            <a:r>
              <a:rPr kumimoji="1" lang="zh-CN" altLang="en-US" sz="2000" dirty="0" smtClean="0">
                <a:solidFill>
                  <a:schemeClr val="tx2"/>
                </a:solidFill>
                <a:latin typeface="华文细黑" panose="02010600040101010101" pitchFamily="2" charset="-122"/>
                <a:ea typeface="华文细黑" panose="02010600040101010101" pitchFamily="2" charset="-122"/>
              </a:rPr>
              <a:t>用于补充长期验潮站的不足，与长期验潮站共同推算确定测区的深度基准面，一般应有</a:t>
            </a:r>
            <a:r>
              <a:rPr kumimoji="1" lang="en-US" altLang="zh-CN" sz="2000" dirty="0" smtClean="0">
                <a:solidFill>
                  <a:schemeClr val="tx2"/>
                </a:solidFill>
                <a:latin typeface="华文细黑" panose="02010600040101010101" pitchFamily="2" charset="-122"/>
                <a:ea typeface="华文细黑" panose="02010600040101010101" pitchFamily="2" charset="-122"/>
              </a:rPr>
              <a:t>30</a:t>
            </a:r>
            <a:r>
              <a:rPr kumimoji="1" lang="zh-CN" altLang="en-US" sz="2000" dirty="0" smtClean="0">
                <a:solidFill>
                  <a:schemeClr val="tx2"/>
                </a:solidFill>
                <a:latin typeface="华文细黑" panose="02010600040101010101" pitchFamily="2" charset="-122"/>
                <a:ea typeface="华文细黑" panose="02010600040101010101" pitchFamily="2" charset="-122"/>
              </a:rPr>
              <a:t>天以上连续观测的水位资料。</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lvl="1">
              <a:spcBef>
                <a:spcPts val="600"/>
              </a:spcBef>
              <a:buClrTx/>
              <a:buSzPct val="110000"/>
              <a:buFont typeface="+mj-ea"/>
              <a:buAutoNum type="circleNumDbPlain" startAt="3"/>
              <a:defRPr/>
            </a:pPr>
            <a:r>
              <a:rPr kumimoji="1" lang="zh-CN" altLang="en-US" b="1" dirty="0" smtClean="0">
                <a:solidFill>
                  <a:schemeClr val="tx2"/>
                </a:solidFill>
                <a:latin typeface="华文细黑" panose="02010600040101010101" pitchFamily="2" charset="-122"/>
                <a:ea typeface="华文细黑" panose="02010600040101010101" pitchFamily="2" charset="-122"/>
              </a:rPr>
              <a:t>临时验潮站</a:t>
            </a:r>
            <a:endParaRPr kumimoji="1" lang="en-US" altLang="zh-CN" b="1" dirty="0" smtClean="0">
              <a:solidFill>
                <a:schemeClr val="tx2"/>
              </a:solidFill>
              <a:latin typeface="华文细黑" panose="02010600040101010101" pitchFamily="2" charset="-122"/>
              <a:ea typeface="华文细黑" panose="02010600040101010101" pitchFamily="2" charset="-122"/>
            </a:endParaRPr>
          </a:p>
          <a:p>
            <a:pPr marL="457200" lvl="1" indent="0">
              <a:spcBef>
                <a:spcPts val="600"/>
              </a:spcBef>
              <a:buClrTx/>
              <a:buSzPct val="110000"/>
              <a:buFont typeface="Wingdings 2" panose="05020102010507070707" pitchFamily="18" charset="2"/>
              <a:buNone/>
              <a:defRPr/>
            </a:pPr>
            <a:r>
              <a:rPr kumimoji="1" lang="zh-CN" altLang="en-US" sz="2000" dirty="0" smtClean="0">
                <a:solidFill>
                  <a:schemeClr val="tx2"/>
                </a:solidFill>
                <a:latin typeface="华文细黑" panose="02010600040101010101" pitchFamily="2" charset="-122"/>
                <a:ea typeface="华文细黑" panose="02010600040101010101" pitchFamily="2" charset="-122"/>
              </a:rPr>
              <a:t>在水深测量时设置，至少应与长期站或短期站在大潮期间同步观测水位</a:t>
            </a:r>
            <a:r>
              <a:rPr kumimoji="1" lang="en-US" altLang="zh-CN" sz="2000" dirty="0" smtClean="0">
                <a:solidFill>
                  <a:schemeClr val="tx2"/>
                </a:solidFill>
                <a:latin typeface="华文细黑" panose="02010600040101010101" pitchFamily="2" charset="-122"/>
                <a:ea typeface="华文细黑" panose="02010600040101010101" pitchFamily="2" charset="-122"/>
              </a:rPr>
              <a:t>3</a:t>
            </a:r>
            <a:r>
              <a:rPr kumimoji="1" lang="zh-CN" altLang="en-US" sz="2000" dirty="0" smtClean="0">
                <a:solidFill>
                  <a:schemeClr val="tx2"/>
                </a:solidFill>
                <a:latin typeface="华文细黑" panose="02010600040101010101" pitchFamily="2" charset="-122"/>
                <a:ea typeface="华文细黑" panose="02010600040101010101" pitchFamily="2" charset="-122"/>
              </a:rPr>
              <a:t>天，主要用于深度测量时计算水位改正。</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lvl="1">
              <a:spcBef>
                <a:spcPts val="600"/>
              </a:spcBef>
              <a:buClrTx/>
              <a:buSzPct val="110000"/>
              <a:buFont typeface="+mj-ea"/>
              <a:buAutoNum type="circleNumDbPlain" startAt="4"/>
              <a:defRPr/>
            </a:pPr>
            <a:r>
              <a:rPr kumimoji="1" lang="zh-CN" altLang="en-US" b="1" dirty="0" smtClean="0">
                <a:solidFill>
                  <a:schemeClr val="tx2"/>
                </a:solidFill>
                <a:latin typeface="华文细黑" panose="02010600040101010101" pitchFamily="2" charset="-122"/>
                <a:ea typeface="华文细黑" panose="02010600040101010101" pitchFamily="2" charset="-122"/>
              </a:rPr>
              <a:t>海上定点验潮站</a:t>
            </a:r>
            <a:endParaRPr kumimoji="1" lang="en-US" altLang="zh-CN" b="1" dirty="0" smtClean="0">
              <a:solidFill>
                <a:schemeClr val="tx2"/>
              </a:solidFill>
              <a:latin typeface="华文细黑" panose="02010600040101010101" pitchFamily="2" charset="-122"/>
              <a:ea typeface="华文细黑" panose="02010600040101010101" pitchFamily="2" charset="-122"/>
            </a:endParaRPr>
          </a:p>
          <a:p>
            <a:pPr marL="457200" lvl="1" indent="0">
              <a:spcBef>
                <a:spcPts val="600"/>
              </a:spcBef>
              <a:buClrTx/>
              <a:buSzPct val="110000"/>
              <a:buFont typeface="Wingdings 2" panose="05020102010507070707" pitchFamily="18" charset="2"/>
              <a:buNone/>
              <a:defRPr/>
            </a:pPr>
            <a:r>
              <a:rPr kumimoji="1" lang="zh-CN" altLang="en-US" sz="2000" dirty="0" smtClean="0">
                <a:solidFill>
                  <a:schemeClr val="tx2"/>
                </a:solidFill>
                <a:latin typeface="华文细黑" panose="02010600040101010101" pitchFamily="2" charset="-122"/>
                <a:ea typeface="华文细黑" panose="02010600040101010101" pitchFamily="2" charset="-122"/>
              </a:rPr>
              <a:t>至少在大潮期间（良好日期）与相关长期站或短期站同步观测一次或三次</a:t>
            </a:r>
            <a:r>
              <a:rPr kumimoji="1" lang="en-US" altLang="zh-CN" sz="2000" dirty="0" smtClean="0">
                <a:solidFill>
                  <a:schemeClr val="tx2"/>
                </a:solidFill>
                <a:latin typeface="华文细黑" panose="02010600040101010101" pitchFamily="2" charset="-122"/>
                <a:ea typeface="华文细黑" panose="02010600040101010101" pitchFamily="2" charset="-122"/>
              </a:rPr>
              <a:t>24h</a:t>
            </a:r>
            <a:r>
              <a:rPr kumimoji="1" lang="zh-CN" altLang="en-US" sz="2000" dirty="0" smtClean="0">
                <a:solidFill>
                  <a:schemeClr val="tx2"/>
                </a:solidFill>
                <a:latin typeface="华文细黑" panose="02010600040101010101" pitchFamily="2" charset="-122"/>
                <a:ea typeface="华文细黑" panose="02010600040101010101" pitchFamily="2" charset="-122"/>
              </a:rPr>
              <a:t>或连续观测</a:t>
            </a:r>
            <a:r>
              <a:rPr kumimoji="1" lang="en-US" altLang="zh-CN" sz="2000" dirty="0" smtClean="0">
                <a:solidFill>
                  <a:schemeClr val="tx2"/>
                </a:solidFill>
                <a:latin typeface="华文细黑" panose="02010600040101010101" pitchFamily="2" charset="-122"/>
                <a:ea typeface="华文细黑" panose="02010600040101010101" pitchFamily="2" charset="-122"/>
              </a:rPr>
              <a:t>15</a:t>
            </a:r>
            <a:r>
              <a:rPr kumimoji="1" lang="zh-CN" altLang="en-US" sz="2000" dirty="0" smtClean="0">
                <a:solidFill>
                  <a:schemeClr val="tx2"/>
                </a:solidFill>
                <a:latin typeface="华文细黑" panose="02010600040101010101" pitchFamily="2" charset="-122"/>
                <a:ea typeface="华文细黑" panose="02010600040101010101" pitchFamily="2" charset="-122"/>
              </a:rPr>
              <a:t>天水位资料，用于推算平均海平面、深度基准面以及预报瞬时水位，进行深度测量时的水位改正。</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p:txBody>
      </p:sp>
      <p:sp>
        <p:nvSpPr>
          <p:cNvPr id="7066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6FAAA74-E5AB-434A-B3F7-7B0DB5670596}" type="slidenum">
              <a:rPr lang="en-US" altLang="zh-CN">
                <a:solidFill>
                  <a:srgbClr val="000000"/>
                </a:solidFill>
              </a:rPr>
              <a:pPr eaLnBrk="1" hangingPunct="1"/>
              <a:t>94</a:t>
            </a:fld>
            <a:endParaRPr lang="en-US" altLang="zh-CN">
              <a:solidFill>
                <a:srgbClr val="000000"/>
              </a:solidFill>
            </a:endParaRPr>
          </a:p>
        </p:txBody>
      </p:sp>
    </p:spTree>
    <p:extLst>
      <p:ext uri="{BB962C8B-B14F-4D97-AF65-F5344CB8AC3E}">
        <p14:creationId xmlns:p14="http://schemas.microsoft.com/office/powerpoint/2010/main" val="680775738"/>
      </p:ext>
    </p:extLst>
  </p:cSld>
  <p:clrMapOvr>
    <a:masterClrMapping/>
  </p:clrMapOvr>
  <p:transition>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endParaRPr lang="zh-CN" altLang="en-US" smtClean="0"/>
          </a:p>
        </p:txBody>
      </p:sp>
      <p:sp>
        <p:nvSpPr>
          <p:cNvPr id="71683" name="Rectangle 3"/>
          <p:cNvSpPr>
            <a:spLocks noChangeArrowheads="1"/>
          </p:cNvSpPr>
          <p:nvPr/>
        </p:nvSpPr>
        <p:spPr bwMode="auto">
          <a:xfrm>
            <a:off x="930275" y="989013"/>
            <a:ext cx="775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a:solidFill>
                  <a:srgbClr val="4747FF"/>
                </a:solidFill>
                <a:latin typeface="华文细黑" panose="02010600040101010101" pitchFamily="2" charset="-122"/>
                <a:ea typeface="华文细黑" panose="02010600040101010101" pitchFamily="2" charset="-122"/>
              </a:rPr>
              <a:t>验潮站的观测</a:t>
            </a:r>
            <a:endParaRPr lang="en-US" altLang="zh-CN" sz="2400">
              <a:solidFill>
                <a:srgbClr val="4747FF"/>
              </a:solidFill>
              <a:latin typeface="华文细黑" panose="02010600040101010101" pitchFamily="2" charset="-122"/>
              <a:ea typeface="华文细黑" panose="02010600040101010101" pitchFamily="2" charset="-122"/>
            </a:endParaRPr>
          </a:p>
        </p:txBody>
      </p:sp>
      <p:sp>
        <p:nvSpPr>
          <p:cNvPr id="71684" name="矩形 5"/>
          <p:cNvSpPr>
            <a:spLocks noChangeArrowheads="1"/>
          </p:cNvSpPr>
          <p:nvPr/>
        </p:nvSpPr>
        <p:spPr bwMode="auto">
          <a:xfrm>
            <a:off x="3563938" y="1157288"/>
            <a:ext cx="3960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2000" dirty="0">
                <a:solidFill>
                  <a:schemeClr val="tx2"/>
                </a:solidFill>
                <a:latin typeface="华文细黑" panose="02010600040101010101" pitchFamily="2" charset="-122"/>
                <a:ea typeface="华文细黑" panose="02010600040101010101" pitchFamily="2" charset="-122"/>
              </a:rPr>
              <a:t>一次</a:t>
            </a:r>
            <a:r>
              <a:rPr kumimoji="1" lang="en-US" altLang="zh-CN" sz="2000" dirty="0">
                <a:solidFill>
                  <a:schemeClr val="tx2"/>
                </a:solidFill>
                <a:latin typeface="华文细黑" panose="02010600040101010101" pitchFamily="2" charset="-122"/>
                <a:ea typeface="华文细黑" panose="02010600040101010101" pitchFamily="2" charset="-122"/>
              </a:rPr>
              <a:t>24h</a:t>
            </a:r>
            <a:r>
              <a:rPr kumimoji="1" lang="zh-CN" altLang="en-US" sz="2000" dirty="0">
                <a:solidFill>
                  <a:schemeClr val="tx2"/>
                </a:solidFill>
                <a:latin typeface="华文细黑" panose="02010600040101010101" pitchFamily="2" charset="-122"/>
                <a:ea typeface="华文细黑" panose="02010600040101010101" pitchFamily="2" charset="-122"/>
              </a:rPr>
              <a:t>水位观测良好日期的选择</a:t>
            </a:r>
            <a:endParaRPr lang="zh-CN" altLang="en-US" sz="2000" dirty="0"/>
          </a:p>
        </p:txBody>
      </p:sp>
      <p:sp>
        <p:nvSpPr>
          <p:cNvPr id="71685" name="Rectangle 4"/>
          <p:cNvSpPr txBox="1">
            <a:spLocks noChangeArrowheads="1"/>
          </p:cNvSpPr>
          <p:nvPr/>
        </p:nvSpPr>
        <p:spPr bwMode="auto">
          <a:xfrm>
            <a:off x="1039813" y="1706563"/>
            <a:ext cx="7850187"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110000"/>
              <a:buFontTx/>
              <a:buAutoNum type="circleNumDbPlain"/>
            </a:pPr>
            <a:r>
              <a:rPr kumimoji="1" lang="zh-CN" altLang="en-US" sz="2000" dirty="0">
                <a:solidFill>
                  <a:schemeClr val="tx2"/>
                </a:solidFill>
                <a:latin typeface="华文细黑" panose="02010600040101010101" pitchFamily="2" charset="-122"/>
                <a:ea typeface="华文细黑" panose="02010600040101010101" pitchFamily="2" charset="-122"/>
              </a:rPr>
              <a:t>半日潮海区，一般选择在大潮日期，最好能满足下列条件：</a:t>
            </a:r>
            <a:endParaRPr kumimoji="1" lang="en-US" altLang="zh-CN" sz="2000" dirty="0">
              <a:solidFill>
                <a:schemeClr val="tx2"/>
              </a:solidFill>
              <a:latin typeface="华文细黑" panose="02010600040101010101" pitchFamily="2" charset="-122"/>
              <a:ea typeface="华文细黑" panose="02010600040101010101" pitchFamily="2" charset="-122"/>
            </a:endParaRPr>
          </a:p>
        </p:txBody>
      </p:sp>
      <p:sp>
        <p:nvSpPr>
          <p:cNvPr id="8" name="Rectangle 4"/>
          <p:cNvSpPr txBox="1">
            <a:spLocks noChangeArrowheads="1"/>
          </p:cNvSpPr>
          <p:nvPr/>
        </p:nvSpPr>
        <p:spPr bwMode="auto">
          <a:xfrm>
            <a:off x="1631950" y="2317750"/>
            <a:ext cx="6559550" cy="454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514350" indent="-514350">
              <a:lnSpc>
                <a:spcPct val="150000"/>
              </a:lnSpc>
              <a:spcBef>
                <a:spcPct val="50000"/>
              </a:spcBef>
              <a:buClrTx/>
              <a:buSzPct val="110000"/>
              <a:buFont typeface="+mj-lt"/>
              <a:buAutoNum type="alphaLcParenR"/>
              <a:defRPr/>
            </a:pPr>
            <a:r>
              <a:rPr kumimoji="1" lang="zh-CN" altLang="en-US" sz="2000" dirty="0" smtClean="0">
                <a:solidFill>
                  <a:schemeClr val="tx2"/>
                </a:solidFill>
                <a:latin typeface="华文细黑" panose="02010600040101010101" pitchFamily="2" charset="-122"/>
                <a:ea typeface="华文细黑" panose="02010600040101010101" pitchFamily="2" charset="-122"/>
              </a:rPr>
              <a:t>大潮日期</a:t>
            </a:r>
            <a:r>
              <a:rPr kumimoji="1" lang="en-US" altLang="zh-CN" sz="2000" dirty="0" smtClean="0">
                <a:solidFill>
                  <a:schemeClr val="tx2"/>
                </a:solidFill>
                <a:latin typeface="华文细黑" panose="02010600040101010101" pitchFamily="2" charset="-122"/>
                <a:ea typeface="华文细黑" panose="02010600040101010101" pitchFamily="2" charset="-122"/>
              </a:rPr>
              <a:t>D</a:t>
            </a:r>
            <a:r>
              <a:rPr kumimoji="1" lang="en-US" altLang="zh-CN" sz="2000" baseline="-25000" dirty="0" smtClean="0">
                <a:solidFill>
                  <a:schemeClr val="tx2"/>
                </a:solidFill>
                <a:latin typeface="华文细黑" panose="02010600040101010101" pitchFamily="2" charset="-122"/>
                <a:ea typeface="华文细黑" panose="02010600040101010101" pitchFamily="2" charset="-122"/>
              </a:rPr>
              <a:t>2</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chemeClr val="tx2"/>
                </a:solidFill>
                <a:latin typeface="华文细黑" panose="02010600040101010101" pitchFamily="2" charset="-122"/>
                <a:ea typeface="华文细黑" panose="02010600040101010101" pitchFamily="2" charset="-122"/>
              </a:rPr>
              <a:t>      d</a:t>
            </a:r>
            <a:r>
              <a:rPr kumimoji="1" lang="en-US" altLang="zh-CN" sz="2000" baseline="-25000" dirty="0" smtClean="0">
                <a:solidFill>
                  <a:schemeClr val="tx2"/>
                </a:solidFill>
                <a:latin typeface="华文细黑" panose="02010600040101010101" pitchFamily="2" charset="-122"/>
                <a:ea typeface="华文细黑" panose="02010600040101010101" pitchFamily="2" charset="-122"/>
              </a:rPr>
              <a:t>2</a:t>
            </a:r>
            <a:r>
              <a:rPr kumimoji="1" lang="en-US" altLang="zh-CN" sz="2000" dirty="0" smtClean="0">
                <a:solidFill>
                  <a:schemeClr val="tx2"/>
                </a:solidFill>
                <a:latin typeface="华文细黑" panose="02010600040101010101" pitchFamily="2" charset="-122"/>
                <a:ea typeface="华文细黑" panose="02010600040101010101" pitchFamily="2" charset="-122"/>
              </a:rPr>
              <a:t>----</a:t>
            </a:r>
            <a:r>
              <a:rPr kumimoji="1" lang="zh-CN" altLang="en-US" sz="2000" dirty="0" smtClean="0">
                <a:solidFill>
                  <a:schemeClr val="tx2"/>
                </a:solidFill>
                <a:latin typeface="华文细黑" panose="02010600040101010101" pitchFamily="2" charset="-122"/>
                <a:ea typeface="华文细黑" panose="02010600040101010101" pitchFamily="2" charset="-122"/>
              </a:rPr>
              <a:t>朔或望日期</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chemeClr val="tx2"/>
                </a:solidFill>
                <a:latin typeface="华文细黑" panose="02010600040101010101" pitchFamily="2" charset="-122"/>
                <a:ea typeface="华文细黑" panose="02010600040101010101" pitchFamily="2" charset="-122"/>
              </a:rPr>
              <a:t>           ----</a:t>
            </a:r>
            <a:r>
              <a:rPr kumimoji="1" lang="zh-CN" altLang="en-US" sz="2000" dirty="0" smtClean="0">
                <a:solidFill>
                  <a:schemeClr val="tx2"/>
                </a:solidFill>
                <a:latin typeface="华文细黑" panose="02010600040101010101" pitchFamily="2" charset="-122"/>
                <a:ea typeface="华文细黑" panose="02010600040101010101" pitchFamily="2" charset="-122"/>
              </a:rPr>
              <a:t>半日潮龄，从朔、望至大潮出现的时间间隔</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514350" indent="-514350">
              <a:lnSpc>
                <a:spcPct val="150000"/>
              </a:lnSpc>
              <a:spcBef>
                <a:spcPct val="50000"/>
              </a:spcBef>
              <a:buClrTx/>
              <a:buSzPct val="110000"/>
              <a:buFont typeface="+mj-lt"/>
              <a:buAutoNum type="alphaLcParenR"/>
              <a:defRPr/>
            </a:pPr>
            <a:r>
              <a:rPr kumimoji="1" lang="zh-CN" altLang="en-US" sz="2000" dirty="0" smtClean="0">
                <a:solidFill>
                  <a:schemeClr val="tx2"/>
                </a:solidFill>
                <a:latin typeface="华文细黑" panose="02010600040101010101" pitchFamily="2" charset="-122"/>
                <a:ea typeface="华文细黑" panose="02010600040101010101" pitchFamily="2" charset="-122"/>
              </a:rPr>
              <a:t>两个日潮相角之差</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514350" indent="-514350">
              <a:lnSpc>
                <a:spcPct val="150000"/>
              </a:lnSpc>
              <a:spcBef>
                <a:spcPct val="50000"/>
              </a:spcBef>
              <a:buClrTx/>
              <a:buSzPct val="110000"/>
              <a:buFont typeface="+mj-lt"/>
              <a:buAutoNum type="alphaLcParenR"/>
              <a:defRPr/>
            </a:pP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461962" lvl="1" indent="0">
              <a:lnSpc>
                <a:spcPct val="150000"/>
              </a:lnSpc>
              <a:spcBef>
                <a:spcPct val="50000"/>
              </a:spcBef>
              <a:buClrTx/>
              <a:buSzPct val="110000"/>
              <a:buFont typeface="Wingdings 2" panose="05020102010507070707" pitchFamily="18"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g----</a:t>
            </a:r>
            <a:r>
              <a:rPr kumimoji="1" lang="zh-CN" altLang="en-US" sz="1800" dirty="0" smtClean="0">
                <a:solidFill>
                  <a:schemeClr val="tx2"/>
                </a:solidFill>
                <a:latin typeface="华文细黑" panose="02010600040101010101" pitchFamily="2" charset="-122"/>
                <a:ea typeface="华文细黑" panose="02010600040101010101" pitchFamily="2" charset="-122"/>
              </a:rPr>
              <a:t>分潮迟角：</a:t>
            </a:r>
            <a:r>
              <a:rPr lang="zh-CN" altLang="en-US" sz="1800" dirty="0" smtClean="0"/>
              <a:t>分潮天体经过某地子午线上中天到某地发生分潮高潮时所对应的角度值。</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a:p>
            <a:pPr marL="461962" lvl="1" indent="0">
              <a:lnSpc>
                <a:spcPct val="150000"/>
              </a:lnSpc>
              <a:spcBef>
                <a:spcPct val="50000"/>
              </a:spcBef>
              <a:buClrTx/>
              <a:buSzPct val="110000"/>
              <a:buFont typeface="Wingdings 2" panose="05020102010507070707" pitchFamily="18"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d----</a:t>
            </a:r>
            <a:r>
              <a:rPr kumimoji="1" lang="zh-CN" altLang="en-US" sz="1800" dirty="0" smtClean="0">
                <a:solidFill>
                  <a:schemeClr val="tx2"/>
                </a:solidFill>
                <a:latin typeface="华文细黑" panose="02010600040101010101" pitchFamily="2" charset="-122"/>
                <a:ea typeface="华文细黑" panose="02010600040101010101" pitchFamily="2" charset="-122"/>
              </a:rPr>
              <a:t>相应分潮的天文变量</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p:txBody>
      </p:sp>
      <p:graphicFrame>
        <p:nvGraphicFramePr>
          <p:cNvPr id="71687" name="Object 7"/>
          <p:cNvGraphicFramePr>
            <a:graphicFrameLocks noChangeAspect="1"/>
          </p:cNvGraphicFramePr>
          <p:nvPr/>
        </p:nvGraphicFramePr>
        <p:xfrm>
          <a:off x="4111625" y="2466975"/>
          <a:ext cx="1601788" cy="473075"/>
        </p:xfrm>
        <a:graphic>
          <a:graphicData uri="http://schemas.openxmlformats.org/presentationml/2006/ole">
            <mc:AlternateContent xmlns:mc="http://schemas.openxmlformats.org/markup-compatibility/2006">
              <mc:Choice xmlns:v="urn:schemas-microsoft-com:vml" Requires="v">
                <p:oleObj spid="_x0000_s106516" name="Equation" r:id="rId4" imgW="774364" imgH="228501" progId="Equation.DSMT4">
                  <p:embed/>
                </p:oleObj>
              </mc:Choice>
              <mc:Fallback>
                <p:oleObj name="Equation" r:id="rId4" imgW="774364" imgH="228501" progId="Equation.DSMT4">
                  <p:embed/>
                  <p:pic>
                    <p:nvPicPr>
                      <p:cNvPr id="7168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625" y="2466975"/>
                        <a:ext cx="1601788"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688" name="Object 7"/>
          <p:cNvGraphicFramePr>
            <a:graphicFrameLocks noChangeAspect="1"/>
          </p:cNvGraphicFramePr>
          <p:nvPr/>
        </p:nvGraphicFramePr>
        <p:xfrm>
          <a:off x="2124075" y="3644900"/>
          <a:ext cx="341313" cy="360363"/>
        </p:xfrm>
        <a:graphic>
          <a:graphicData uri="http://schemas.openxmlformats.org/presentationml/2006/ole">
            <mc:AlternateContent xmlns:mc="http://schemas.openxmlformats.org/markup-compatibility/2006">
              <mc:Choice xmlns:v="urn:schemas-microsoft-com:vml" Requires="v">
                <p:oleObj spid="_x0000_s106517" name="Equation" r:id="rId6" imgW="165028" imgH="228501" progId="Equation.DSMT4">
                  <p:embed/>
                </p:oleObj>
              </mc:Choice>
              <mc:Fallback>
                <p:oleObj name="Equation" r:id="rId6" imgW="165028" imgH="228501" progId="Equation.DSMT4">
                  <p:embed/>
                  <p:pic>
                    <p:nvPicPr>
                      <p:cNvPr id="71688"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3644900"/>
                        <a:ext cx="34131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689" name="Object 7"/>
          <p:cNvGraphicFramePr>
            <a:graphicFrameLocks noChangeAspect="1"/>
          </p:cNvGraphicFramePr>
          <p:nvPr/>
        </p:nvGraphicFramePr>
        <p:xfrm>
          <a:off x="2987675" y="4724400"/>
          <a:ext cx="3894138" cy="569913"/>
        </p:xfrm>
        <a:graphic>
          <a:graphicData uri="http://schemas.openxmlformats.org/presentationml/2006/ole">
            <mc:AlternateContent xmlns:mc="http://schemas.openxmlformats.org/markup-compatibility/2006">
              <mc:Choice xmlns:v="urn:schemas-microsoft-com:vml" Requires="v">
                <p:oleObj spid="_x0000_s106518" name="Equation" r:id="rId8" imgW="1993900" imgH="292100" progId="Equation.DSMT4">
                  <p:embed/>
                </p:oleObj>
              </mc:Choice>
              <mc:Fallback>
                <p:oleObj name="Equation" r:id="rId8" imgW="1993900" imgH="292100" progId="Equation.DSMT4">
                  <p:embed/>
                  <p:pic>
                    <p:nvPicPr>
                      <p:cNvPr id="71689"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7675" y="4724400"/>
                        <a:ext cx="3894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9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AA789F4-9D0C-4931-88FD-729F944EA1FC}" type="slidenum">
              <a:rPr lang="en-US" altLang="zh-CN">
                <a:solidFill>
                  <a:srgbClr val="000000"/>
                </a:solidFill>
              </a:rPr>
              <a:pPr eaLnBrk="1" hangingPunct="1"/>
              <a:t>95</a:t>
            </a:fld>
            <a:endParaRPr lang="en-US" altLang="zh-CN">
              <a:solidFill>
                <a:srgbClr val="000000"/>
              </a:solidFill>
            </a:endParaRPr>
          </a:p>
        </p:txBody>
      </p:sp>
    </p:spTree>
    <p:extLst>
      <p:ext uri="{BB962C8B-B14F-4D97-AF65-F5344CB8AC3E}">
        <p14:creationId xmlns:p14="http://schemas.microsoft.com/office/powerpoint/2010/main" val="2678369908"/>
      </p:ext>
    </p:extLst>
  </p:cSld>
  <p:clrMapOvr>
    <a:masterClrMapping/>
  </p:clrMapOvr>
  <p:transition>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smtClean="0"/>
          </a:p>
        </p:txBody>
      </p:sp>
      <p:sp>
        <p:nvSpPr>
          <p:cNvPr id="72707" name="Rectangle 3"/>
          <p:cNvSpPr>
            <a:spLocks noChangeArrowheads="1"/>
          </p:cNvSpPr>
          <p:nvPr/>
        </p:nvSpPr>
        <p:spPr bwMode="auto">
          <a:xfrm>
            <a:off x="930275" y="989013"/>
            <a:ext cx="775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a:solidFill>
                  <a:srgbClr val="4747FF"/>
                </a:solidFill>
                <a:latin typeface="华文细黑" panose="02010600040101010101" pitchFamily="2" charset="-122"/>
                <a:ea typeface="华文细黑" panose="02010600040101010101" pitchFamily="2" charset="-122"/>
              </a:rPr>
              <a:t>验潮站的观测</a:t>
            </a:r>
            <a:endParaRPr lang="en-US" altLang="zh-CN" sz="2400">
              <a:solidFill>
                <a:srgbClr val="4747FF"/>
              </a:solidFill>
              <a:latin typeface="华文细黑" panose="02010600040101010101" pitchFamily="2" charset="-122"/>
              <a:ea typeface="华文细黑" panose="02010600040101010101" pitchFamily="2" charset="-122"/>
            </a:endParaRPr>
          </a:p>
        </p:txBody>
      </p:sp>
      <p:sp>
        <p:nvSpPr>
          <p:cNvPr id="72708" name="矩形 5"/>
          <p:cNvSpPr>
            <a:spLocks noChangeArrowheads="1"/>
          </p:cNvSpPr>
          <p:nvPr/>
        </p:nvSpPr>
        <p:spPr bwMode="auto">
          <a:xfrm>
            <a:off x="3635375" y="1125538"/>
            <a:ext cx="396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2000" dirty="0">
                <a:solidFill>
                  <a:schemeClr val="tx2"/>
                </a:solidFill>
                <a:latin typeface="华文细黑" panose="02010600040101010101" pitchFamily="2" charset="-122"/>
                <a:ea typeface="华文细黑" panose="02010600040101010101" pitchFamily="2" charset="-122"/>
              </a:rPr>
              <a:t>一次</a:t>
            </a:r>
            <a:r>
              <a:rPr kumimoji="1" lang="en-US" altLang="zh-CN" sz="2000" dirty="0">
                <a:solidFill>
                  <a:schemeClr val="tx2"/>
                </a:solidFill>
                <a:latin typeface="华文细黑" panose="02010600040101010101" pitchFamily="2" charset="-122"/>
                <a:ea typeface="华文细黑" panose="02010600040101010101" pitchFamily="2" charset="-122"/>
              </a:rPr>
              <a:t>24h</a:t>
            </a:r>
            <a:r>
              <a:rPr kumimoji="1" lang="zh-CN" altLang="en-US" sz="2000" dirty="0">
                <a:solidFill>
                  <a:schemeClr val="tx2"/>
                </a:solidFill>
                <a:latin typeface="华文细黑" panose="02010600040101010101" pitchFamily="2" charset="-122"/>
                <a:ea typeface="华文细黑" panose="02010600040101010101" pitchFamily="2" charset="-122"/>
              </a:rPr>
              <a:t>水位观测良好日期的选择</a:t>
            </a:r>
            <a:endParaRPr lang="zh-CN" altLang="en-US" sz="2000" dirty="0"/>
          </a:p>
        </p:txBody>
      </p:sp>
      <p:sp>
        <p:nvSpPr>
          <p:cNvPr id="72709" name="Rectangle 4"/>
          <p:cNvSpPr txBox="1">
            <a:spLocks noChangeArrowheads="1"/>
          </p:cNvSpPr>
          <p:nvPr/>
        </p:nvSpPr>
        <p:spPr bwMode="auto">
          <a:xfrm>
            <a:off x="987425" y="1681163"/>
            <a:ext cx="785018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110000"/>
              <a:buFontTx/>
              <a:buAutoNum type="circleNumDbPlain" startAt="2"/>
            </a:pPr>
            <a:r>
              <a:rPr kumimoji="1" lang="zh-CN" altLang="en-US" sz="2000" dirty="0">
                <a:solidFill>
                  <a:schemeClr val="tx2"/>
                </a:solidFill>
                <a:latin typeface="华文细黑" panose="02010600040101010101" pitchFamily="2" charset="-122"/>
                <a:ea typeface="华文细黑" panose="02010600040101010101" pitchFamily="2" charset="-122"/>
              </a:rPr>
              <a:t>日潮海区，一般选择在回归潮日期，最好能满足下列条件：</a:t>
            </a:r>
            <a:endParaRPr kumimoji="1" lang="en-US" altLang="zh-CN" sz="2000" dirty="0">
              <a:solidFill>
                <a:schemeClr val="tx2"/>
              </a:solidFill>
              <a:latin typeface="华文细黑" panose="02010600040101010101" pitchFamily="2" charset="-122"/>
              <a:ea typeface="华文细黑" panose="02010600040101010101" pitchFamily="2" charset="-122"/>
            </a:endParaRPr>
          </a:p>
        </p:txBody>
      </p:sp>
      <p:sp>
        <p:nvSpPr>
          <p:cNvPr id="8" name="Rectangle 4"/>
          <p:cNvSpPr txBox="1">
            <a:spLocks noChangeArrowheads="1"/>
          </p:cNvSpPr>
          <p:nvPr/>
        </p:nvSpPr>
        <p:spPr bwMode="auto">
          <a:xfrm>
            <a:off x="1631950" y="2317750"/>
            <a:ext cx="655955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514350" indent="-514350">
              <a:lnSpc>
                <a:spcPct val="150000"/>
              </a:lnSpc>
              <a:spcBef>
                <a:spcPct val="50000"/>
              </a:spcBef>
              <a:buClrTx/>
              <a:buSzPct val="110000"/>
              <a:buFont typeface="+mj-lt"/>
              <a:buAutoNum type="alphaLcParenR"/>
              <a:defRPr/>
            </a:pPr>
            <a:r>
              <a:rPr kumimoji="1" lang="zh-CN" altLang="en-US" sz="2000" dirty="0" smtClean="0">
                <a:solidFill>
                  <a:schemeClr val="tx2"/>
                </a:solidFill>
                <a:latin typeface="华文细黑" panose="02010600040101010101" pitchFamily="2" charset="-122"/>
                <a:ea typeface="华文细黑" panose="02010600040101010101" pitchFamily="2" charset="-122"/>
              </a:rPr>
              <a:t>回归潮日期</a:t>
            </a:r>
            <a:r>
              <a:rPr kumimoji="1" lang="en-US" altLang="zh-CN" sz="2000" dirty="0" smtClean="0">
                <a:solidFill>
                  <a:schemeClr val="tx2"/>
                </a:solidFill>
                <a:latin typeface="华文细黑" panose="02010600040101010101" pitchFamily="2" charset="-122"/>
                <a:ea typeface="华文细黑" panose="02010600040101010101" pitchFamily="2" charset="-122"/>
              </a:rPr>
              <a:t>D</a:t>
            </a:r>
            <a:r>
              <a:rPr kumimoji="1" lang="en-US" altLang="zh-CN" sz="2000" baseline="-25000" dirty="0" smtClean="0">
                <a:solidFill>
                  <a:schemeClr val="tx2"/>
                </a:solidFill>
                <a:latin typeface="华文细黑" panose="02010600040101010101" pitchFamily="2" charset="-122"/>
                <a:ea typeface="华文细黑" panose="02010600040101010101" pitchFamily="2" charset="-122"/>
              </a:rPr>
              <a:t>1</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d</a:t>
            </a:r>
            <a:r>
              <a:rPr kumimoji="1" lang="en-US" altLang="zh-CN" sz="1800" baseline="-25000" dirty="0" smtClean="0">
                <a:solidFill>
                  <a:schemeClr val="tx2"/>
                </a:solidFill>
                <a:latin typeface="华文细黑" panose="02010600040101010101" pitchFamily="2" charset="-122"/>
                <a:ea typeface="华文细黑" panose="02010600040101010101" pitchFamily="2" charset="-122"/>
              </a:rPr>
              <a:t>1</a:t>
            </a:r>
            <a:r>
              <a:rPr kumimoji="1" lang="en-US" altLang="zh-CN" sz="1800" dirty="0" smtClean="0">
                <a:solidFill>
                  <a:schemeClr val="tx2"/>
                </a:solidFill>
                <a:latin typeface="华文细黑" panose="02010600040101010101" pitchFamily="2" charset="-122"/>
                <a:ea typeface="华文细黑" panose="02010600040101010101" pitchFamily="2" charset="-122"/>
              </a:rPr>
              <a:t>----</a:t>
            </a:r>
            <a:r>
              <a:rPr kumimoji="1" lang="zh-CN" altLang="en-US" sz="1800" dirty="0" smtClean="0">
                <a:solidFill>
                  <a:schemeClr val="tx2"/>
                </a:solidFill>
                <a:latin typeface="华文细黑" panose="02010600040101010101" pitchFamily="2" charset="-122"/>
                <a:ea typeface="华文细黑" panose="02010600040101010101" pitchFamily="2" charset="-122"/>
              </a:rPr>
              <a:t>月球赤纬最大日期</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a:t>
            </a:r>
            <a:r>
              <a:rPr kumimoji="1" lang="zh-CN" altLang="en-US" sz="1800" dirty="0" smtClean="0">
                <a:solidFill>
                  <a:schemeClr val="tx2"/>
                </a:solidFill>
                <a:latin typeface="华文细黑" panose="02010600040101010101" pitchFamily="2" charset="-122"/>
                <a:ea typeface="华文细黑" panose="02010600040101010101" pitchFamily="2" charset="-122"/>
              </a:rPr>
              <a:t>日潮龄，对于日潮海区，一回归月内有两次回归大潮和小潮。大潮发生在月球北、南最大赤纬之后</a:t>
            </a:r>
            <a:r>
              <a:rPr kumimoji="1" lang="en-US" altLang="zh-CN" sz="1800" dirty="0" smtClean="0">
                <a:solidFill>
                  <a:schemeClr val="tx2"/>
                </a:solidFill>
                <a:latin typeface="华文细黑" panose="02010600040101010101" pitchFamily="2" charset="-122"/>
                <a:ea typeface="华文细黑" panose="02010600040101010101" pitchFamily="2" charset="-122"/>
              </a:rPr>
              <a:t>2</a:t>
            </a:r>
            <a:r>
              <a:rPr kumimoji="1" lang="zh-CN" altLang="en-US" sz="1800" dirty="0" smtClean="0">
                <a:solidFill>
                  <a:schemeClr val="tx2"/>
                </a:solidFill>
                <a:latin typeface="华文细黑" panose="02010600040101010101" pitchFamily="2" charset="-122"/>
                <a:ea typeface="华文细黑" panose="02010600040101010101" pitchFamily="2" charset="-122"/>
              </a:rPr>
              <a:t>、</a:t>
            </a:r>
            <a:r>
              <a:rPr kumimoji="1" lang="en-US" altLang="zh-CN" sz="1800" dirty="0" smtClean="0">
                <a:solidFill>
                  <a:schemeClr val="tx2"/>
                </a:solidFill>
                <a:latin typeface="华文细黑" panose="02010600040101010101" pitchFamily="2" charset="-122"/>
                <a:ea typeface="华文细黑" panose="02010600040101010101" pitchFamily="2" charset="-122"/>
              </a:rPr>
              <a:t>3</a:t>
            </a:r>
            <a:r>
              <a:rPr kumimoji="1" lang="zh-CN" altLang="en-US" sz="1800" dirty="0" smtClean="0">
                <a:solidFill>
                  <a:schemeClr val="tx2"/>
                </a:solidFill>
                <a:latin typeface="华文细黑" panose="02010600040101010101" pitchFamily="2" charset="-122"/>
                <a:ea typeface="华文细黑" panose="02010600040101010101" pitchFamily="2" charset="-122"/>
              </a:rPr>
              <a:t>天的时间里， 这段时间间隔成为日潮龄。</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a:p>
            <a:pPr marL="514350" indent="-514350">
              <a:lnSpc>
                <a:spcPct val="150000"/>
              </a:lnSpc>
              <a:spcBef>
                <a:spcPct val="50000"/>
              </a:spcBef>
              <a:buClrTx/>
              <a:buSzPct val="110000"/>
              <a:buFont typeface="+mj-lt"/>
              <a:buAutoNum type="alphaLcParenR"/>
              <a:defRPr/>
            </a:pPr>
            <a:r>
              <a:rPr kumimoji="1" lang="zh-CN" altLang="en-US" sz="2000" dirty="0" smtClean="0">
                <a:solidFill>
                  <a:schemeClr val="tx2"/>
                </a:solidFill>
                <a:latin typeface="华文细黑" panose="02010600040101010101" pitchFamily="2" charset="-122"/>
                <a:ea typeface="华文细黑" panose="02010600040101010101" pitchFamily="2" charset="-122"/>
              </a:rPr>
              <a:t>两个半日潮相角之差</a:t>
            </a:r>
            <a:endParaRPr kumimoji="1" lang="en-US" altLang="zh-CN" sz="2000" dirty="0" smtClean="0">
              <a:solidFill>
                <a:schemeClr val="tx2"/>
              </a:solidFill>
              <a:latin typeface="华文细黑" panose="02010600040101010101" pitchFamily="2" charset="-122"/>
              <a:ea typeface="华文细黑" panose="02010600040101010101" pitchFamily="2" charset="-122"/>
            </a:endParaRPr>
          </a:p>
          <a:p>
            <a:pPr marL="461962" lvl="1" indent="0">
              <a:lnSpc>
                <a:spcPct val="150000"/>
              </a:lnSpc>
              <a:spcBef>
                <a:spcPct val="50000"/>
              </a:spcBef>
              <a:buClrTx/>
              <a:buSzPct val="110000"/>
              <a:buFont typeface="Wingdings 2" panose="05020102010507070707" pitchFamily="18"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g----</a:t>
            </a:r>
            <a:r>
              <a:rPr kumimoji="1" lang="zh-CN" altLang="en-US" sz="1800" dirty="0" smtClean="0">
                <a:solidFill>
                  <a:schemeClr val="tx2"/>
                </a:solidFill>
                <a:latin typeface="华文细黑" panose="02010600040101010101" pitchFamily="2" charset="-122"/>
                <a:ea typeface="华文细黑" panose="02010600040101010101" pitchFamily="2" charset="-122"/>
              </a:rPr>
              <a:t>分潮迟角</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a:p>
            <a:pPr marL="461962" lvl="1" indent="0">
              <a:lnSpc>
                <a:spcPct val="150000"/>
              </a:lnSpc>
              <a:spcBef>
                <a:spcPct val="50000"/>
              </a:spcBef>
              <a:buClrTx/>
              <a:buSzPct val="110000"/>
              <a:buFont typeface="Wingdings 2" panose="05020102010507070707" pitchFamily="18" charset="2"/>
              <a:buNone/>
              <a:defRPr/>
            </a:pPr>
            <a:r>
              <a:rPr kumimoji="1" lang="en-US" altLang="zh-CN" sz="1800" dirty="0" smtClean="0">
                <a:solidFill>
                  <a:schemeClr val="tx2"/>
                </a:solidFill>
                <a:latin typeface="华文细黑" panose="02010600040101010101" pitchFamily="2" charset="-122"/>
                <a:ea typeface="华文细黑" panose="02010600040101010101" pitchFamily="2" charset="-122"/>
              </a:rPr>
              <a:t> d----</a:t>
            </a:r>
            <a:r>
              <a:rPr kumimoji="1" lang="zh-CN" altLang="en-US" sz="1800" dirty="0" smtClean="0">
                <a:solidFill>
                  <a:schemeClr val="tx2"/>
                </a:solidFill>
                <a:latin typeface="华文细黑" panose="02010600040101010101" pitchFamily="2" charset="-122"/>
                <a:ea typeface="华文细黑" panose="02010600040101010101" pitchFamily="2" charset="-122"/>
              </a:rPr>
              <a:t>天文变量</a:t>
            </a:r>
            <a:endParaRPr kumimoji="1" lang="en-US" altLang="zh-CN" sz="1800" dirty="0" smtClean="0">
              <a:solidFill>
                <a:schemeClr val="tx2"/>
              </a:solidFill>
              <a:latin typeface="华文细黑" panose="02010600040101010101" pitchFamily="2" charset="-122"/>
              <a:ea typeface="华文细黑" panose="02010600040101010101" pitchFamily="2" charset="-122"/>
            </a:endParaRPr>
          </a:p>
        </p:txBody>
      </p:sp>
      <p:graphicFrame>
        <p:nvGraphicFramePr>
          <p:cNvPr id="72711" name="Object 7"/>
          <p:cNvGraphicFramePr>
            <a:graphicFrameLocks noChangeAspect="1"/>
          </p:cNvGraphicFramePr>
          <p:nvPr/>
        </p:nvGraphicFramePr>
        <p:xfrm>
          <a:off x="4356100" y="2357438"/>
          <a:ext cx="1497013" cy="473075"/>
        </p:xfrm>
        <a:graphic>
          <a:graphicData uri="http://schemas.openxmlformats.org/presentationml/2006/ole">
            <mc:AlternateContent xmlns:mc="http://schemas.openxmlformats.org/markup-compatibility/2006">
              <mc:Choice xmlns:v="urn:schemas-microsoft-com:vml" Requires="v">
                <p:oleObj spid="_x0000_s107540" name="Equation" r:id="rId4" imgW="723586" imgH="228501" progId="Equation.DSMT4">
                  <p:embed/>
                </p:oleObj>
              </mc:Choice>
              <mc:Fallback>
                <p:oleObj name="Equation" r:id="rId4" imgW="723586" imgH="228501" progId="Equation.DSMT4">
                  <p:embed/>
                  <p:pic>
                    <p:nvPicPr>
                      <p:cNvPr id="7271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6100" y="2357438"/>
                        <a:ext cx="1497013"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712" name="Object 7"/>
          <p:cNvGraphicFramePr>
            <a:graphicFrameLocks noChangeAspect="1"/>
          </p:cNvGraphicFramePr>
          <p:nvPr/>
        </p:nvGraphicFramePr>
        <p:xfrm>
          <a:off x="2051050" y="3500438"/>
          <a:ext cx="287338" cy="433387"/>
        </p:xfrm>
        <a:graphic>
          <a:graphicData uri="http://schemas.openxmlformats.org/presentationml/2006/ole">
            <mc:AlternateContent xmlns:mc="http://schemas.openxmlformats.org/markup-compatibility/2006">
              <mc:Choice xmlns:v="urn:schemas-microsoft-com:vml" Requires="v">
                <p:oleObj spid="_x0000_s107541" name="Equation" r:id="rId6" imgW="152334" imgH="228501" progId="Equation.DSMT4">
                  <p:embed/>
                </p:oleObj>
              </mc:Choice>
              <mc:Fallback>
                <p:oleObj name="Equation" r:id="rId6" imgW="152334" imgH="228501" progId="Equation.DSMT4">
                  <p:embed/>
                  <p:pic>
                    <p:nvPicPr>
                      <p:cNvPr id="7271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1050" y="3500438"/>
                        <a:ext cx="2873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13" name="Object 7"/>
          <p:cNvGraphicFramePr>
            <a:graphicFrameLocks noChangeAspect="1"/>
          </p:cNvGraphicFramePr>
          <p:nvPr/>
        </p:nvGraphicFramePr>
        <p:xfrm>
          <a:off x="4140200" y="5516563"/>
          <a:ext cx="3943350" cy="569912"/>
        </p:xfrm>
        <a:graphic>
          <a:graphicData uri="http://schemas.openxmlformats.org/presentationml/2006/ole">
            <mc:AlternateContent xmlns:mc="http://schemas.openxmlformats.org/markup-compatibility/2006">
              <mc:Choice xmlns:v="urn:schemas-microsoft-com:vml" Requires="v">
                <p:oleObj spid="_x0000_s107542" name="Equation" r:id="rId8" imgW="2019300" imgH="292100" progId="Equation.DSMT4">
                  <p:embed/>
                </p:oleObj>
              </mc:Choice>
              <mc:Fallback>
                <p:oleObj name="Equation" r:id="rId8" imgW="2019300" imgH="292100" progId="Equation.DSMT4">
                  <p:embed/>
                  <p:pic>
                    <p:nvPicPr>
                      <p:cNvPr id="72713"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0200" y="5516563"/>
                        <a:ext cx="3943350"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271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DC33198-E165-4229-A6A7-63CBDBC83560}" type="slidenum">
              <a:rPr lang="en-US" altLang="zh-CN">
                <a:solidFill>
                  <a:srgbClr val="000000"/>
                </a:solidFill>
              </a:rPr>
              <a:pPr eaLnBrk="1" hangingPunct="1"/>
              <a:t>96</a:t>
            </a:fld>
            <a:endParaRPr lang="en-US" altLang="zh-CN">
              <a:solidFill>
                <a:srgbClr val="000000"/>
              </a:solidFill>
            </a:endParaRPr>
          </a:p>
        </p:txBody>
      </p:sp>
    </p:spTree>
    <p:extLst>
      <p:ext uri="{BB962C8B-B14F-4D97-AF65-F5344CB8AC3E}">
        <p14:creationId xmlns:p14="http://schemas.microsoft.com/office/powerpoint/2010/main" val="3939538977"/>
      </p:ext>
    </p:extLst>
  </p:cSld>
  <p:clrMapOvr>
    <a:masterClrMapping/>
  </p:clrMapOvr>
  <p:transition>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endParaRPr lang="zh-CN" altLang="en-US" smtClean="0"/>
          </a:p>
        </p:txBody>
      </p:sp>
      <p:sp>
        <p:nvSpPr>
          <p:cNvPr id="74755" name="Rectangle 3"/>
          <p:cNvSpPr>
            <a:spLocks noChangeArrowheads="1"/>
          </p:cNvSpPr>
          <p:nvPr/>
        </p:nvSpPr>
        <p:spPr bwMode="auto">
          <a:xfrm>
            <a:off x="930275" y="989013"/>
            <a:ext cx="775811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ebdings" panose="05030102010509060703" pitchFamily="18" charset="2"/>
              <a:buChar char="ô"/>
            </a:pPr>
            <a:r>
              <a:rPr lang="zh-CN" altLang="en-US" sz="2400">
                <a:solidFill>
                  <a:srgbClr val="4747FF"/>
                </a:solidFill>
                <a:latin typeface="华文细黑" panose="02010600040101010101" pitchFamily="2" charset="-122"/>
                <a:ea typeface="华文细黑" panose="02010600040101010101" pitchFamily="2" charset="-122"/>
              </a:rPr>
              <a:t>验潮站的观测</a:t>
            </a:r>
            <a:endParaRPr lang="en-US" altLang="zh-CN" sz="2400">
              <a:solidFill>
                <a:srgbClr val="4747FF"/>
              </a:solidFill>
              <a:latin typeface="华文细黑" panose="02010600040101010101" pitchFamily="2" charset="-122"/>
              <a:ea typeface="华文细黑" panose="02010600040101010101" pitchFamily="2" charset="-122"/>
            </a:endParaRPr>
          </a:p>
        </p:txBody>
      </p:sp>
      <p:sp>
        <p:nvSpPr>
          <p:cNvPr id="74756" name="矩形 5"/>
          <p:cNvSpPr>
            <a:spLocks noChangeArrowheads="1"/>
          </p:cNvSpPr>
          <p:nvPr/>
        </p:nvSpPr>
        <p:spPr bwMode="auto">
          <a:xfrm>
            <a:off x="3635375" y="1174750"/>
            <a:ext cx="396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2000" dirty="0">
                <a:solidFill>
                  <a:srgbClr val="1F497D"/>
                </a:solidFill>
                <a:latin typeface="华文细黑" panose="02010600040101010101" pitchFamily="2" charset="-122"/>
                <a:ea typeface="华文细黑" panose="02010600040101010101" pitchFamily="2" charset="-122"/>
              </a:rPr>
              <a:t>三次</a:t>
            </a:r>
            <a:r>
              <a:rPr kumimoji="1" lang="en-US" altLang="zh-CN" sz="2000" dirty="0">
                <a:solidFill>
                  <a:srgbClr val="1F497D"/>
                </a:solidFill>
                <a:latin typeface="华文细黑" panose="02010600040101010101" pitchFamily="2" charset="-122"/>
                <a:ea typeface="华文细黑" panose="02010600040101010101" pitchFamily="2" charset="-122"/>
              </a:rPr>
              <a:t>24h</a:t>
            </a:r>
            <a:r>
              <a:rPr kumimoji="1" lang="zh-CN" altLang="en-US" sz="2000" dirty="0">
                <a:solidFill>
                  <a:srgbClr val="1F497D"/>
                </a:solidFill>
                <a:latin typeface="华文细黑" panose="02010600040101010101" pitchFamily="2" charset="-122"/>
                <a:ea typeface="华文细黑" panose="02010600040101010101" pitchFamily="2" charset="-122"/>
              </a:rPr>
              <a:t>水位观测良好日期的选择</a:t>
            </a:r>
            <a:endParaRPr lang="zh-CN" altLang="en-US" sz="2000" dirty="0">
              <a:solidFill>
                <a:srgbClr val="000000"/>
              </a:solidFill>
            </a:endParaRPr>
          </a:p>
        </p:txBody>
      </p:sp>
      <p:sp>
        <p:nvSpPr>
          <p:cNvPr id="74757" name="Rectangle 4"/>
          <p:cNvSpPr txBox="1">
            <a:spLocks noChangeArrowheads="1"/>
          </p:cNvSpPr>
          <p:nvPr/>
        </p:nvSpPr>
        <p:spPr bwMode="auto">
          <a:xfrm>
            <a:off x="1039813" y="1700213"/>
            <a:ext cx="8104187"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110000"/>
              <a:buFontTx/>
              <a:buAutoNum type="circleNumDbPlain"/>
            </a:pPr>
            <a:r>
              <a:rPr kumimoji="1" lang="zh-CN" altLang="en-US" sz="2000" dirty="0">
                <a:solidFill>
                  <a:srgbClr val="1F497D"/>
                </a:solidFill>
                <a:latin typeface="华文细黑" panose="02010600040101010101" pitchFamily="2" charset="-122"/>
                <a:ea typeface="华文细黑" panose="02010600040101010101" pitchFamily="2" charset="-122"/>
              </a:rPr>
              <a:t>正规半日潮海区，每两次主要半日分潮天文变量的差数之差满足：</a:t>
            </a:r>
            <a:endParaRPr kumimoji="1" lang="en-US" altLang="zh-CN" sz="2000" dirty="0">
              <a:solidFill>
                <a:srgbClr val="1F497D"/>
              </a:solidFill>
              <a:latin typeface="华文细黑" panose="02010600040101010101" pitchFamily="2" charset="-122"/>
              <a:ea typeface="华文细黑" panose="02010600040101010101" pitchFamily="2" charset="-122"/>
            </a:endParaRPr>
          </a:p>
        </p:txBody>
      </p:sp>
      <p:sp>
        <p:nvSpPr>
          <p:cNvPr id="8" name="Rectangle 4"/>
          <p:cNvSpPr txBox="1">
            <a:spLocks noChangeArrowheads="1"/>
          </p:cNvSpPr>
          <p:nvPr/>
        </p:nvSpPr>
        <p:spPr bwMode="auto">
          <a:xfrm>
            <a:off x="1631950" y="2317750"/>
            <a:ext cx="655955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514350" indent="-514350">
              <a:lnSpc>
                <a:spcPct val="150000"/>
              </a:lnSpc>
              <a:spcBef>
                <a:spcPct val="50000"/>
              </a:spcBef>
              <a:buClrTx/>
              <a:buSzPct val="110000"/>
              <a:buFont typeface="+mj-lt"/>
              <a:buAutoNum type="alphaLcParenR"/>
              <a:defRPr/>
            </a:pP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rgbClr val="1F497D"/>
                </a:solidFill>
                <a:latin typeface="华文细黑" panose="02010600040101010101" pitchFamily="2" charset="-122"/>
                <a:ea typeface="华文细黑" panose="02010600040101010101" pitchFamily="2" charset="-122"/>
              </a:rPr>
              <a:t>      d----</a:t>
            </a:r>
            <a:r>
              <a:rPr kumimoji="1" lang="zh-CN" altLang="en-US" sz="2000" dirty="0" smtClean="0">
                <a:solidFill>
                  <a:srgbClr val="1F497D"/>
                </a:solidFill>
                <a:latin typeface="华文细黑" panose="02010600040101010101" pitchFamily="2" charset="-122"/>
                <a:ea typeface="华文细黑" panose="02010600040101010101" pitchFamily="2" charset="-122"/>
              </a:rPr>
              <a:t>相应分潮的天文变量</a:t>
            </a: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rgbClr val="1F497D"/>
                </a:solidFill>
                <a:latin typeface="华文细黑" panose="02010600040101010101" pitchFamily="2" charset="-122"/>
                <a:ea typeface="华文细黑" panose="02010600040101010101" pitchFamily="2" charset="-122"/>
              </a:rPr>
              <a:t>       </a:t>
            </a:r>
            <a:r>
              <a:rPr kumimoji="1" lang="en-US" altLang="zh-CN" sz="2000" dirty="0" err="1" smtClean="0">
                <a:solidFill>
                  <a:srgbClr val="1F497D"/>
                </a:solidFill>
                <a:latin typeface="华文细黑" panose="02010600040101010101" pitchFamily="2" charset="-122"/>
                <a:ea typeface="华文细黑" panose="02010600040101010101" pitchFamily="2" charset="-122"/>
              </a:rPr>
              <a:t>i</a:t>
            </a:r>
            <a:r>
              <a:rPr kumimoji="1" lang="zh-CN" altLang="en-US" sz="2000" dirty="0" smtClean="0">
                <a:solidFill>
                  <a:srgbClr val="1F497D"/>
                </a:solidFill>
                <a:latin typeface="华文细黑" panose="02010600040101010101" pitchFamily="2" charset="-122"/>
                <a:ea typeface="华文细黑" panose="02010600040101010101" pitchFamily="2" charset="-122"/>
              </a:rPr>
              <a:t>、</a:t>
            </a:r>
            <a:r>
              <a:rPr kumimoji="1" lang="en-US" altLang="zh-CN" sz="2000" dirty="0" smtClean="0">
                <a:solidFill>
                  <a:srgbClr val="1F497D"/>
                </a:solidFill>
                <a:latin typeface="华文细黑" panose="02010600040101010101" pitchFamily="2" charset="-122"/>
                <a:ea typeface="华文细黑" panose="02010600040101010101" pitchFamily="2" charset="-122"/>
              </a:rPr>
              <a:t>ii ----</a:t>
            </a:r>
            <a:r>
              <a:rPr kumimoji="1" lang="zh-CN" altLang="en-US" sz="2000" dirty="0" smtClean="0">
                <a:solidFill>
                  <a:srgbClr val="1F497D"/>
                </a:solidFill>
                <a:latin typeface="华文细黑" panose="02010600040101010101" pitchFamily="2" charset="-122"/>
                <a:ea typeface="华文细黑" panose="02010600040101010101" pitchFamily="2" charset="-122"/>
              </a:rPr>
              <a:t>分别为第一次、第二次观测</a:t>
            </a: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p:txBody>
      </p:sp>
      <p:graphicFrame>
        <p:nvGraphicFramePr>
          <p:cNvPr id="74759" name="Object 7"/>
          <p:cNvGraphicFramePr>
            <a:graphicFrameLocks noChangeAspect="1"/>
          </p:cNvGraphicFramePr>
          <p:nvPr/>
        </p:nvGraphicFramePr>
        <p:xfrm>
          <a:off x="2484438" y="2401888"/>
          <a:ext cx="4857750" cy="603250"/>
        </p:xfrm>
        <a:graphic>
          <a:graphicData uri="http://schemas.openxmlformats.org/presentationml/2006/ole">
            <mc:AlternateContent xmlns:mc="http://schemas.openxmlformats.org/markup-compatibility/2006">
              <mc:Choice xmlns:v="urn:schemas-microsoft-com:vml" Requires="v">
                <p:oleObj spid="_x0000_s108558" name="Equation" r:id="rId4" imgW="2349500" imgH="292100" progId="Equation.DSMT4">
                  <p:embed/>
                </p:oleObj>
              </mc:Choice>
              <mc:Fallback>
                <p:oleObj name="Equation" r:id="rId4" imgW="2349500" imgH="292100" progId="Equation.DSMT4">
                  <p:embed/>
                  <p:pic>
                    <p:nvPicPr>
                      <p:cNvPr id="7475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01888"/>
                        <a:ext cx="485775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0" name="Rectangle 4"/>
          <p:cNvSpPr txBox="1">
            <a:spLocks noChangeArrowheads="1"/>
          </p:cNvSpPr>
          <p:nvPr/>
        </p:nvSpPr>
        <p:spPr bwMode="auto">
          <a:xfrm>
            <a:off x="1042988" y="4338638"/>
            <a:ext cx="8105775" cy="55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110000"/>
              <a:buFontTx/>
              <a:buAutoNum type="circleNumDbPlain" startAt="2"/>
            </a:pPr>
            <a:r>
              <a:rPr kumimoji="1" lang="zh-CN" altLang="en-US" sz="2000" dirty="0">
                <a:solidFill>
                  <a:srgbClr val="1F497D"/>
                </a:solidFill>
                <a:latin typeface="华文细黑" panose="02010600040101010101" pitchFamily="2" charset="-122"/>
                <a:ea typeface="华文细黑" panose="02010600040101010101" pitchFamily="2" charset="-122"/>
              </a:rPr>
              <a:t>正规日潮海区，每两次主要日分潮天文变量的差数之差满足：</a:t>
            </a:r>
            <a:endParaRPr kumimoji="1" lang="en-US" altLang="zh-CN" sz="2000" dirty="0">
              <a:solidFill>
                <a:srgbClr val="1F497D"/>
              </a:solidFill>
              <a:latin typeface="华文细黑" panose="02010600040101010101" pitchFamily="2" charset="-122"/>
              <a:ea typeface="华文细黑" panose="02010600040101010101" pitchFamily="2" charset="-122"/>
            </a:endParaRPr>
          </a:p>
        </p:txBody>
      </p:sp>
      <p:sp>
        <p:nvSpPr>
          <p:cNvPr id="13" name="Rectangle 4"/>
          <p:cNvSpPr txBox="1">
            <a:spLocks noChangeArrowheads="1"/>
          </p:cNvSpPr>
          <p:nvPr/>
        </p:nvSpPr>
        <p:spPr bwMode="auto">
          <a:xfrm>
            <a:off x="1636713" y="4956175"/>
            <a:ext cx="6557962"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2438" indent="-45243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914400" indent="-4572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514350" indent="-514350">
              <a:lnSpc>
                <a:spcPct val="150000"/>
              </a:lnSpc>
              <a:spcBef>
                <a:spcPct val="50000"/>
              </a:spcBef>
              <a:buClrTx/>
              <a:buSzPct val="110000"/>
              <a:buFont typeface="+mj-lt"/>
              <a:buAutoNum type="alphaLcParenR"/>
              <a:defRPr/>
            </a:pP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rgbClr val="1F497D"/>
                </a:solidFill>
                <a:latin typeface="华文细黑" panose="02010600040101010101" pitchFamily="2" charset="-122"/>
                <a:ea typeface="华文细黑" panose="02010600040101010101" pitchFamily="2" charset="-122"/>
              </a:rPr>
              <a:t>      d----</a:t>
            </a:r>
            <a:r>
              <a:rPr kumimoji="1" lang="zh-CN" altLang="en-US" sz="2000" dirty="0" smtClean="0">
                <a:solidFill>
                  <a:srgbClr val="1F497D"/>
                </a:solidFill>
                <a:latin typeface="华文细黑" panose="02010600040101010101" pitchFamily="2" charset="-122"/>
                <a:ea typeface="华文细黑" panose="02010600040101010101" pitchFamily="2" charset="-122"/>
              </a:rPr>
              <a:t>相应分潮的天文变量</a:t>
            </a: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a:p>
            <a:pPr marL="0" indent="0">
              <a:lnSpc>
                <a:spcPct val="150000"/>
              </a:lnSpc>
              <a:spcBef>
                <a:spcPct val="50000"/>
              </a:spcBef>
              <a:buClrTx/>
              <a:buSzPct val="110000"/>
              <a:buFont typeface="Wingdings" panose="05000000000000000000" pitchFamily="2" charset="2"/>
              <a:buNone/>
              <a:defRPr/>
            </a:pPr>
            <a:r>
              <a:rPr kumimoji="1" lang="en-US" altLang="zh-CN" sz="2000" dirty="0" smtClean="0">
                <a:solidFill>
                  <a:srgbClr val="1F497D"/>
                </a:solidFill>
                <a:latin typeface="华文细黑" panose="02010600040101010101" pitchFamily="2" charset="-122"/>
                <a:ea typeface="华文细黑" panose="02010600040101010101" pitchFamily="2" charset="-122"/>
              </a:rPr>
              <a:t>       </a:t>
            </a:r>
            <a:r>
              <a:rPr kumimoji="1" lang="en-US" altLang="zh-CN" sz="2000" dirty="0" err="1" smtClean="0">
                <a:solidFill>
                  <a:srgbClr val="1F497D"/>
                </a:solidFill>
                <a:latin typeface="华文细黑" panose="02010600040101010101" pitchFamily="2" charset="-122"/>
                <a:ea typeface="华文细黑" panose="02010600040101010101" pitchFamily="2" charset="-122"/>
              </a:rPr>
              <a:t>i</a:t>
            </a:r>
            <a:r>
              <a:rPr kumimoji="1" lang="zh-CN" altLang="en-US" sz="2000" dirty="0" smtClean="0">
                <a:solidFill>
                  <a:srgbClr val="1F497D"/>
                </a:solidFill>
                <a:latin typeface="华文细黑" panose="02010600040101010101" pitchFamily="2" charset="-122"/>
                <a:ea typeface="华文细黑" panose="02010600040101010101" pitchFamily="2" charset="-122"/>
              </a:rPr>
              <a:t>、</a:t>
            </a:r>
            <a:r>
              <a:rPr kumimoji="1" lang="en-US" altLang="zh-CN" sz="2000" dirty="0" smtClean="0">
                <a:solidFill>
                  <a:srgbClr val="1F497D"/>
                </a:solidFill>
                <a:latin typeface="华文细黑" panose="02010600040101010101" pitchFamily="2" charset="-122"/>
                <a:ea typeface="华文细黑" panose="02010600040101010101" pitchFamily="2" charset="-122"/>
              </a:rPr>
              <a:t>ii ----</a:t>
            </a:r>
            <a:r>
              <a:rPr kumimoji="1" lang="zh-CN" altLang="en-US" sz="2000" dirty="0" smtClean="0">
                <a:solidFill>
                  <a:srgbClr val="1F497D"/>
                </a:solidFill>
                <a:latin typeface="华文细黑" panose="02010600040101010101" pitchFamily="2" charset="-122"/>
                <a:ea typeface="华文细黑" panose="02010600040101010101" pitchFamily="2" charset="-122"/>
              </a:rPr>
              <a:t>分别为第一次、第二次观测</a:t>
            </a:r>
            <a:endParaRPr kumimoji="1" lang="en-US" altLang="zh-CN" sz="2000" dirty="0" smtClean="0">
              <a:solidFill>
                <a:srgbClr val="1F497D"/>
              </a:solidFill>
              <a:latin typeface="华文细黑" panose="02010600040101010101" pitchFamily="2" charset="-122"/>
              <a:ea typeface="华文细黑" panose="02010600040101010101" pitchFamily="2" charset="-122"/>
            </a:endParaRPr>
          </a:p>
        </p:txBody>
      </p:sp>
      <p:graphicFrame>
        <p:nvGraphicFramePr>
          <p:cNvPr id="74762" name="Object 7"/>
          <p:cNvGraphicFramePr>
            <a:graphicFrameLocks noChangeAspect="1"/>
          </p:cNvGraphicFramePr>
          <p:nvPr/>
        </p:nvGraphicFramePr>
        <p:xfrm>
          <a:off x="2581275" y="5040313"/>
          <a:ext cx="4673600" cy="603250"/>
        </p:xfrm>
        <a:graphic>
          <a:graphicData uri="http://schemas.openxmlformats.org/presentationml/2006/ole">
            <mc:AlternateContent xmlns:mc="http://schemas.openxmlformats.org/markup-compatibility/2006">
              <mc:Choice xmlns:v="urn:schemas-microsoft-com:vml" Requires="v">
                <p:oleObj spid="_x0000_s108559" name="Equation" r:id="rId6" imgW="2260600" imgH="292100" progId="Equation.DSMT4">
                  <p:embed/>
                </p:oleObj>
              </mc:Choice>
              <mc:Fallback>
                <p:oleObj name="Equation" r:id="rId6" imgW="2260600" imgH="292100" progId="Equation.DSMT4">
                  <p:embed/>
                  <p:pic>
                    <p:nvPicPr>
                      <p:cNvPr id="7476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1275" y="5040313"/>
                        <a:ext cx="46736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6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DD24BAC-2749-4FF4-B675-9EE8D1B79486}" type="slidenum">
              <a:rPr lang="en-US" altLang="zh-CN">
                <a:solidFill>
                  <a:srgbClr val="000000"/>
                </a:solidFill>
              </a:rPr>
              <a:pPr eaLnBrk="1" hangingPunct="1"/>
              <a:t>97</a:t>
            </a:fld>
            <a:endParaRPr lang="en-US" altLang="zh-CN">
              <a:solidFill>
                <a:srgbClr val="000000"/>
              </a:solidFill>
            </a:endParaRPr>
          </a:p>
        </p:txBody>
      </p:sp>
    </p:spTree>
    <p:extLst>
      <p:ext uri="{BB962C8B-B14F-4D97-AF65-F5344CB8AC3E}">
        <p14:creationId xmlns:p14="http://schemas.microsoft.com/office/powerpoint/2010/main" val="4223612039"/>
      </p:ext>
    </p:extLst>
  </p:cSld>
  <p:clrMapOvr>
    <a:masterClrMapping/>
  </p:clrMapOvr>
  <p:transition>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endParaRPr lang="zh-CN" altLang="en-US" smtClean="0"/>
          </a:p>
        </p:txBody>
      </p:sp>
      <p:sp>
        <p:nvSpPr>
          <p:cNvPr id="81923" name="内容占位符 2"/>
          <p:cNvSpPr>
            <a:spLocks noGrp="1"/>
          </p:cNvSpPr>
          <p:nvPr>
            <p:ph idx="1"/>
          </p:nvPr>
        </p:nvSpPr>
        <p:spPr>
          <a:xfrm>
            <a:off x="900113" y="1052513"/>
            <a:ext cx="7993062" cy="576262"/>
          </a:xfrm>
        </p:spPr>
        <p:txBody>
          <a:bodyPr/>
          <a:lstStyle/>
          <a:p>
            <a:pPr marL="514350" indent="-514350">
              <a:buFont typeface="Calibri" panose="020F0502020204030204" pitchFamily="34" charset="0"/>
              <a:buAutoNum type="arabicPeriod" startAt="3"/>
            </a:pPr>
            <a:r>
              <a:rPr lang="zh-CN" altLang="en-US" b="1" smtClean="0">
                <a:solidFill>
                  <a:schemeClr val="tx2"/>
                </a:solidFill>
                <a:latin typeface="华文细黑" panose="02010600040101010101" pitchFamily="2" charset="-122"/>
                <a:ea typeface="华文细黑" panose="02010600040101010101" pitchFamily="2" charset="-122"/>
              </a:rPr>
              <a:t>定位测量</a:t>
            </a:r>
          </a:p>
        </p:txBody>
      </p:sp>
      <p:sp>
        <p:nvSpPr>
          <p:cNvPr id="81924" name="Rectangle 4"/>
          <p:cNvSpPr txBox="1">
            <a:spLocks noChangeArrowheads="1"/>
          </p:cNvSpPr>
          <p:nvPr/>
        </p:nvSpPr>
        <p:spPr bwMode="auto">
          <a:xfrm>
            <a:off x="1052513" y="1844675"/>
            <a:ext cx="78486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ingdings" panose="05000000000000000000" pitchFamily="2" charset="2"/>
              <a:buNone/>
            </a:pPr>
            <a:r>
              <a:rPr kumimoji="1" lang="en-US" altLang="zh-CN" sz="2000" dirty="0">
                <a:solidFill>
                  <a:srgbClr val="3333FF"/>
                </a:solidFill>
                <a:latin typeface="华文细黑" panose="02010600040101010101" pitchFamily="2" charset="-122"/>
                <a:ea typeface="华文细黑" panose="02010600040101010101" pitchFamily="2" charset="-122"/>
              </a:rPr>
              <a:t>       </a:t>
            </a:r>
            <a:r>
              <a:rPr kumimoji="1" lang="zh-CN" altLang="en-US" sz="2000" dirty="0">
                <a:solidFill>
                  <a:srgbClr val="3333FF"/>
                </a:solidFill>
                <a:latin typeface="华文细黑" panose="02010600040101010101" pitchFamily="2" charset="-122"/>
                <a:ea typeface="华文细黑" panose="02010600040101010101" pitchFamily="2" charset="-122"/>
              </a:rPr>
              <a:t>定位测量多采用卫星定位。在测深仪测量工作中，定位中心与测深中心应尽量保持一致。</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       大于</a:t>
            </a:r>
            <a:r>
              <a:rPr kumimoji="1" lang="en-US" altLang="zh-CN" sz="2000" dirty="0">
                <a:solidFill>
                  <a:srgbClr val="3333FF"/>
                </a:solidFill>
                <a:latin typeface="华文细黑" panose="02010600040101010101" pitchFamily="2" charset="-122"/>
                <a:ea typeface="华文细黑" panose="02010600040101010101" pitchFamily="2" charset="-122"/>
              </a:rPr>
              <a:t>1:10000</a:t>
            </a:r>
            <a:r>
              <a:rPr kumimoji="1" lang="zh-CN" altLang="en-US" sz="2000" dirty="0">
                <a:solidFill>
                  <a:srgbClr val="3333FF"/>
                </a:solidFill>
                <a:latin typeface="华文细黑" panose="02010600040101010101" pitchFamily="2" charset="-122"/>
                <a:ea typeface="华文细黑" panose="02010600040101010101" pitchFamily="2" charset="-122"/>
              </a:rPr>
              <a:t>的比例尺测图，两者的水平距离最大不得超过</a:t>
            </a:r>
            <a:r>
              <a:rPr kumimoji="1" lang="en-US" altLang="zh-CN" sz="2000" dirty="0">
                <a:solidFill>
                  <a:srgbClr val="3333FF"/>
                </a:solidFill>
                <a:latin typeface="华文细黑" panose="02010600040101010101" pitchFamily="2" charset="-122"/>
                <a:ea typeface="华文细黑" panose="02010600040101010101" pitchFamily="2" charset="-122"/>
              </a:rPr>
              <a:t>2m</a:t>
            </a:r>
            <a:r>
              <a:rPr kumimoji="1" lang="zh-CN" altLang="en-US" sz="2000" dirty="0">
                <a:solidFill>
                  <a:srgbClr val="3333FF"/>
                </a:solidFill>
                <a:latin typeface="华文细黑" panose="02010600040101010101" pitchFamily="2" charset="-122"/>
                <a:ea typeface="华文细黑" panose="02010600040101010101" pitchFamily="2" charset="-122"/>
              </a:rPr>
              <a:t>。</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       小于</a:t>
            </a:r>
            <a:r>
              <a:rPr kumimoji="1" lang="en-US" altLang="zh-CN" sz="2000" dirty="0">
                <a:solidFill>
                  <a:srgbClr val="3333FF"/>
                </a:solidFill>
                <a:latin typeface="华文细黑" panose="02010600040101010101" pitchFamily="2" charset="-122"/>
                <a:ea typeface="华文细黑" panose="02010600040101010101" pitchFamily="2" charset="-122"/>
              </a:rPr>
              <a:t>1:10000</a:t>
            </a:r>
            <a:r>
              <a:rPr kumimoji="1" lang="zh-CN" altLang="en-US" sz="2000" dirty="0">
                <a:solidFill>
                  <a:srgbClr val="3333FF"/>
                </a:solidFill>
                <a:latin typeface="华文细黑" panose="02010600040101010101" pitchFamily="2" charset="-122"/>
                <a:ea typeface="华文细黑" panose="02010600040101010101" pitchFamily="2" charset="-122"/>
              </a:rPr>
              <a:t>的比例尺测图，两者水平距离不得超过</a:t>
            </a:r>
            <a:r>
              <a:rPr kumimoji="1" lang="en-US" altLang="zh-CN" sz="2000" dirty="0">
                <a:solidFill>
                  <a:srgbClr val="3333FF"/>
                </a:solidFill>
                <a:latin typeface="华文细黑" panose="02010600040101010101" pitchFamily="2" charset="-122"/>
                <a:ea typeface="华文细黑" panose="02010600040101010101" pitchFamily="2" charset="-122"/>
              </a:rPr>
              <a:t>5m</a:t>
            </a:r>
            <a:r>
              <a:rPr kumimoji="1" lang="zh-CN" altLang="en-US" sz="2000" dirty="0">
                <a:solidFill>
                  <a:srgbClr val="3333FF"/>
                </a:solidFill>
                <a:latin typeface="华文细黑" panose="02010600040101010101" pitchFamily="2" charset="-122"/>
                <a:ea typeface="华文细黑" panose="02010600040101010101" pitchFamily="2" charset="-122"/>
              </a:rPr>
              <a:t>。</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ingdings" panose="05000000000000000000" pitchFamily="2" charset="2"/>
              <a:buNone/>
            </a:pPr>
            <a:r>
              <a:rPr kumimoji="1" lang="en-US" altLang="zh-CN" dirty="0">
                <a:solidFill>
                  <a:srgbClr val="FF0000"/>
                </a:solidFill>
                <a:latin typeface="华文细黑" panose="02010600040101010101" pitchFamily="2" charset="-122"/>
                <a:ea typeface="华文细黑" panose="02010600040101010101" pitchFamily="2" charset="-122"/>
              </a:rPr>
              <a:t>         </a:t>
            </a:r>
            <a:r>
              <a:rPr kumimoji="1" lang="zh-CN" altLang="en-US" sz="2000" dirty="0">
                <a:solidFill>
                  <a:srgbClr val="FF0000"/>
                </a:solidFill>
                <a:latin typeface="华文细黑" panose="02010600040101010101" pitchFamily="2" charset="-122"/>
                <a:ea typeface="华文细黑" panose="02010600040101010101" pitchFamily="2" charset="-122"/>
              </a:rPr>
              <a:t>否则应将定位中心归算到测深中心。</a:t>
            </a:r>
            <a:endParaRPr kumimoji="1" lang="en-US" altLang="zh-CN" sz="2000" dirty="0">
              <a:solidFill>
                <a:srgbClr val="FF0000"/>
              </a:solidFill>
              <a:latin typeface="华文细黑" panose="02010600040101010101" pitchFamily="2" charset="-122"/>
              <a:ea typeface="华文细黑" panose="02010600040101010101" pitchFamily="2" charset="-122"/>
            </a:endParaRPr>
          </a:p>
        </p:txBody>
      </p:sp>
      <p:sp>
        <p:nvSpPr>
          <p:cNvPr id="81925" name="Rectangle 4"/>
          <p:cNvSpPr txBox="1">
            <a:spLocks noChangeArrowheads="1"/>
          </p:cNvSpPr>
          <p:nvPr/>
        </p:nvSpPr>
        <p:spPr bwMode="auto">
          <a:xfrm>
            <a:off x="1052513" y="4852988"/>
            <a:ext cx="7848600" cy="157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SzPct val="200000"/>
              <a:buFont typeface="Wingdings" panose="05000000000000000000" pitchFamily="2" charset="2"/>
              <a:buNone/>
            </a:pPr>
            <a:r>
              <a:rPr kumimoji="1" lang="zh-CN" altLang="en-US" sz="2000">
                <a:solidFill>
                  <a:srgbClr val="3333FF"/>
                </a:solidFill>
                <a:latin typeface="华文细黑" panose="02010600040101010101" pitchFamily="2" charset="-122"/>
                <a:ea typeface="华文细黑" panose="02010600040101010101" pitchFamily="2" charset="-122"/>
              </a:rPr>
              <a:t>        出测前在要已知点上各进行不少于</a:t>
            </a:r>
            <a:r>
              <a:rPr kumimoji="1" lang="en-US" altLang="zh-CN" sz="2000">
                <a:solidFill>
                  <a:srgbClr val="3333FF"/>
                </a:solidFill>
                <a:latin typeface="华文细黑" panose="02010600040101010101" pitchFamily="2" charset="-122"/>
                <a:ea typeface="华文细黑" panose="02010600040101010101" pitchFamily="2" charset="-122"/>
              </a:rPr>
              <a:t>8h</a:t>
            </a:r>
            <a:r>
              <a:rPr kumimoji="1" lang="zh-CN" altLang="en-US" sz="2000">
                <a:solidFill>
                  <a:srgbClr val="3333FF"/>
                </a:solidFill>
                <a:latin typeface="华文细黑" panose="02010600040101010101" pitchFamily="2" charset="-122"/>
                <a:ea typeface="华文细黑" panose="02010600040101010101" pitchFamily="2" charset="-122"/>
              </a:rPr>
              <a:t>的的对比试验。</a:t>
            </a:r>
            <a:endParaRPr kumimoji="1" lang="en-US" altLang="zh-CN" sz="200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ingdings" panose="05000000000000000000" pitchFamily="2" charset="2"/>
              <a:buNone/>
            </a:pPr>
            <a:r>
              <a:rPr kumimoji="1" lang="en-US" altLang="zh-CN" sz="2000">
                <a:solidFill>
                  <a:srgbClr val="3333FF"/>
                </a:solidFill>
                <a:latin typeface="华文细黑" panose="02010600040101010101" pitchFamily="2" charset="-122"/>
                <a:ea typeface="华文细黑" panose="02010600040101010101" pitchFamily="2" charset="-122"/>
              </a:rPr>
              <a:t>        </a:t>
            </a:r>
            <a:r>
              <a:rPr kumimoji="1" lang="zh-CN" altLang="en-US" sz="2000">
                <a:solidFill>
                  <a:srgbClr val="3333FF"/>
                </a:solidFill>
                <a:latin typeface="华文细黑" panose="02010600040101010101" pitchFamily="2" charset="-122"/>
                <a:ea typeface="华文细黑" panose="02010600040101010101" pitchFamily="2" charset="-122"/>
              </a:rPr>
              <a:t>测量过程中，平坦海域定位间隔不能大于图上</a:t>
            </a:r>
            <a:r>
              <a:rPr kumimoji="1" lang="en-US" altLang="zh-CN" sz="2000">
                <a:solidFill>
                  <a:srgbClr val="3333FF"/>
                </a:solidFill>
                <a:latin typeface="华文细黑" panose="02010600040101010101" pitchFamily="2" charset="-122"/>
                <a:ea typeface="华文细黑" panose="02010600040101010101" pitchFamily="2" charset="-122"/>
              </a:rPr>
              <a:t>4cm</a:t>
            </a:r>
            <a:r>
              <a:rPr kumimoji="1" lang="zh-CN" altLang="en-US" sz="2000">
                <a:solidFill>
                  <a:srgbClr val="3333FF"/>
                </a:solidFill>
                <a:latin typeface="华文细黑" panose="02010600040101010101" pitchFamily="2" charset="-122"/>
                <a:ea typeface="华文细黑" panose="02010600040101010101" pitchFamily="2" charset="-122"/>
              </a:rPr>
              <a:t>，复杂海域定位点间隔不能大于图上</a:t>
            </a:r>
            <a:r>
              <a:rPr kumimoji="1" lang="en-US" altLang="zh-CN" sz="2000">
                <a:solidFill>
                  <a:srgbClr val="3333FF"/>
                </a:solidFill>
                <a:latin typeface="华文细黑" panose="02010600040101010101" pitchFamily="2" charset="-122"/>
                <a:ea typeface="华文细黑" panose="02010600040101010101" pitchFamily="2" charset="-122"/>
              </a:rPr>
              <a:t>3cm</a:t>
            </a:r>
            <a:r>
              <a:rPr kumimoji="1" lang="zh-CN" altLang="en-US" sz="2000">
                <a:solidFill>
                  <a:srgbClr val="3333FF"/>
                </a:solidFill>
                <a:latin typeface="华文细黑" panose="02010600040101010101" pitchFamily="2" charset="-122"/>
                <a:ea typeface="华文细黑" panose="02010600040101010101" pitchFamily="2" charset="-122"/>
              </a:rPr>
              <a:t>。</a:t>
            </a:r>
            <a:endParaRPr kumimoji="1" lang="en-US" altLang="zh-CN" sz="2000">
              <a:solidFill>
                <a:srgbClr val="3333FF"/>
              </a:solidFill>
              <a:latin typeface="华文细黑" panose="02010600040101010101" pitchFamily="2" charset="-122"/>
              <a:ea typeface="华文细黑" panose="02010600040101010101" pitchFamily="2" charset="-122"/>
            </a:endParaRPr>
          </a:p>
        </p:txBody>
      </p:sp>
      <p:sp>
        <p:nvSpPr>
          <p:cNvPr id="8192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0BE96CE-4BEE-42EB-A760-E870FB5BFB1F}" type="slidenum">
              <a:rPr lang="en-US" altLang="zh-CN">
                <a:solidFill>
                  <a:srgbClr val="000000"/>
                </a:solidFill>
              </a:rPr>
              <a:pPr eaLnBrk="1" hangingPunct="1"/>
              <a:t>98</a:t>
            </a:fld>
            <a:endParaRPr lang="en-US" altLang="zh-CN">
              <a:solidFill>
                <a:srgbClr val="000000"/>
              </a:solidFill>
            </a:endParaRPr>
          </a:p>
        </p:txBody>
      </p:sp>
    </p:spTree>
    <p:extLst>
      <p:ext uri="{BB962C8B-B14F-4D97-AF65-F5344CB8AC3E}">
        <p14:creationId xmlns:p14="http://schemas.microsoft.com/office/powerpoint/2010/main" val="987148487"/>
      </p:ext>
    </p:extLst>
  </p:cSld>
  <p:clrMapOvr>
    <a:masterClrMapping/>
  </p:clrMapOvr>
  <p:transition>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930275" y="188913"/>
            <a:ext cx="8213725" cy="576262"/>
          </a:xfrm>
        </p:spPr>
        <p:txBody>
          <a:bodyPr/>
          <a:lstStyle/>
          <a:p>
            <a:r>
              <a:rPr lang="zh-CN" altLang="en-US" sz="3600" smtClean="0">
                <a:latin typeface="华文新魏" panose="02010800040101010101" pitchFamily="2" charset="-122"/>
                <a:ea typeface="华文新魏" panose="02010800040101010101" pitchFamily="2" charset="-122"/>
              </a:rPr>
              <a:t>（三）海底地形测量数据处理</a:t>
            </a:r>
          </a:p>
        </p:txBody>
      </p:sp>
      <p:sp>
        <p:nvSpPr>
          <p:cNvPr id="82947" name="Rectangle 4"/>
          <p:cNvSpPr txBox="1">
            <a:spLocks noChangeArrowheads="1"/>
          </p:cNvSpPr>
          <p:nvPr/>
        </p:nvSpPr>
        <p:spPr bwMode="auto">
          <a:xfrm>
            <a:off x="971550" y="981075"/>
            <a:ext cx="784860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buSzPct val="200000"/>
              <a:buFont typeface="Wingdings" panose="05000000000000000000" pitchFamily="2" charset="2"/>
              <a:buNone/>
            </a:pPr>
            <a:r>
              <a:rPr kumimoji="1" lang="zh-CN" altLang="en-US" sz="2000">
                <a:solidFill>
                  <a:srgbClr val="3333FF"/>
                </a:solidFill>
                <a:latin typeface="华文细黑" panose="02010600040101010101" pitchFamily="2" charset="-122"/>
                <a:ea typeface="华文细黑" panose="02010600040101010101" pitchFamily="2" charset="-122"/>
              </a:rPr>
              <a:t>         海底地形测量的外业工作结束后，应及时进行观测成果的内业整理，将水深数据转换成海底地形图，勾绘等深线。主要工作步骤：</a:t>
            </a:r>
            <a:endParaRPr kumimoji="1" lang="en-US" altLang="zh-CN" sz="2000">
              <a:solidFill>
                <a:srgbClr val="3333FF"/>
              </a:solidFill>
              <a:latin typeface="华文细黑" panose="02010600040101010101" pitchFamily="2" charset="-122"/>
              <a:ea typeface="华文细黑" panose="02010600040101010101" pitchFamily="2" charset="-122"/>
            </a:endParaRPr>
          </a:p>
        </p:txBody>
      </p:sp>
      <p:sp>
        <p:nvSpPr>
          <p:cNvPr id="82948" name="Rectangle 4"/>
          <p:cNvSpPr txBox="1">
            <a:spLocks noChangeArrowheads="1"/>
          </p:cNvSpPr>
          <p:nvPr/>
        </p:nvSpPr>
        <p:spPr bwMode="auto">
          <a:xfrm>
            <a:off x="979488" y="1700213"/>
            <a:ext cx="7848600"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1</a:t>
            </a:r>
            <a:r>
              <a:rPr kumimoji="1" lang="zh-CN" altLang="en-US" sz="2000" dirty="0">
                <a:solidFill>
                  <a:srgbClr val="3333FF"/>
                </a:solidFill>
                <a:latin typeface="华文细黑" panose="02010600040101010101" pitchFamily="2" charset="-122"/>
                <a:ea typeface="华文细黑" panose="02010600040101010101" pitchFamily="2" charset="-122"/>
              </a:rPr>
              <a:t>）将同一天观测的位置和水深数据汇总，然后逐点核对，对于遗漏的测点或记录不全的测点，应及时进行补测；</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2</a:t>
            </a:r>
            <a:r>
              <a:rPr kumimoji="1" lang="zh-CN" altLang="en-US" sz="2000" dirty="0">
                <a:solidFill>
                  <a:srgbClr val="3333FF"/>
                </a:solidFill>
                <a:latin typeface="华文细黑" panose="02010600040101010101" pitchFamily="2" charset="-122"/>
                <a:ea typeface="华文细黑" panose="02010600040101010101" pitchFamily="2" charset="-122"/>
              </a:rPr>
              <a:t>）整理检查验潮资料，详细准确地绘制项目相关图表；</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3</a:t>
            </a:r>
            <a:r>
              <a:rPr kumimoji="1" lang="zh-CN" altLang="en-US" sz="2000" dirty="0">
                <a:solidFill>
                  <a:srgbClr val="3333FF"/>
                </a:solidFill>
                <a:latin typeface="华文细黑" panose="02010600040101010101" pitchFamily="2" charset="-122"/>
                <a:ea typeface="华文细黑" panose="02010600040101010101" pitchFamily="2" charset="-122"/>
              </a:rPr>
              <a:t>）整理检查测深和定位资料，包括测深手簿的填写和整理、测深记录纸的填写和注记、定位手簿的整理与各种改正数计算；</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4</a:t>
            </a:r>
            <a:r>
              <a:rPr kumimoji="1" lang="zh-CN" altLang="en-US" sz="2000" dirty="0">
                <a:solidFill>
                  <a:srgbClr val="3333FF"/>
                </a:solidFill>
                <a:latin typeface="华文细黑" panose="02010600040101010101" pitchFamily="2" charset="-122"/>
                <a:ea typeface="华文细黑" panose="02010600040101010101" pitchFamily="2" charset="-122"/>
              </a:rPr>
              <a:t>）根据水位测量成果进行水深改正，并计算各点的高程；</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5</a:t>
            </a:r>
            <a:r>
              <a:rPr kumimoji="1" lang="zh-CN" altLang="en-US" sz="2000" dirty="0">
                <a:solidFill>
                  <a:srgbClr val="3333FF"/>
                </a:solidFill>
                <a:latin typeface="华文细黑" panose="02010600040101010101" pitchFamily="2" charset="-122"/>
                <a:ea typeface="华文细黑" panose="02010600040101010101" pitchFamily="2" charset="-122"/>
              </a:rPr>
              <a:t>）水深数据转换与编辑，将修正好的水深数据进行格式转换，导入成图系统。在成图系统中编辑各控制点、各测点的位置和水深，并注记相应的高程；</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6</a:t>
            </a:r>
            <a:r>
              <a:rPr kumimoji="1" lang="zh-CN" altLang="en-US" sz="2000" dirty="0">
                <a:solidFill>
                  <a:srgbClr val="3333FF"/>
                </a:solidFill>
                <a:latin typeface="华文细黑" panose="02010600040101010101" pitchFamily="2" charset="-122"/>
                <a:ea typeface="华文细黑" panose="02010600040101010101" pitchFamily="2" charset="-122"/>
              </a:rPr>
              <a:t>）根据各测点的高程，绘制海底等深线，并注记礁石、特殊深度、浅滩、岸边石坡等航行障碍物的属性信息，编辑其相应的位置、形状、颜色等符号化图形要素；</a:t>
            </a:r>
            <a:endParaRPr kumimoji="1"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ingdings" panose="05000000000000000000" pitchFamily="2" charset="2"/>
              <a:buNone/>
            </a:pPr>
            <a:r>
              <a:rPr kumimoji="1" lang="zh-CN" altLang="en-US" sz="2000" dirty="0">
                <a:solidFill>
                  <a:srgbClr val="3333FF"/>
                </a:solidFill>
                <a:latin typeface="华文细黑" panose="02010600040101010101" pitchFamily="2" charset="-122"/>
                <a:ea typeface="华文细黑" panose="02010600040101010101" pitchFamily="2" charset="-122"/>
              </a:rPr>
              <a:t>（</a:t>
            </a:r>
            <a:r>
              <a:rPr kumimoji="1" lang="en-US" altLang="zh-CN" sz="2000" dirty="0">
                <a:solidFill>
                  <a:srgbClr val="3333FF"/>
                </a:solidFill>
                <a:latin typeface="华文细黑" panose="02010600040101010101" pitchFamily="2" charset="-122"/>
                <a:ea typeface="华文细黑" panose="02010600040101010101" pitchFamily="2" charset="-122"/>
              </a:rPr>
              <a:t>7</a:t>
            </a:r>
            <a:r>
              <a:rPr kumimoji="1" lang="zh-CN" altLang="en-US" sz="2000" dirty="0">
                <a:solidFill>
                  <a:srgbClr val="3333FF"/>
                </a:solidFill>
                <a:latin typeface="华文细黑" panose="02010600040101010101" pitchFamily="2" charset="-122"/>
                <a:ea typeface="华文细黑" panose="02010600040101010101" pitchFamily="2" charset="-122"/>
              </a:rPr>
              <a:t>）图廓的清绘与整饰；</a:t>
            </a:r>
            <a:endParaRPr kumimoji="1" lang="en-US" altLang="zh-CN" sz="2000" dirty="0">
              <a:solidFill>
                <a:srgbClr val="3333FF"/>
              </a:solidFill>
              <a:latin typeface="华文细黑" panose="02010600040101010101" pitchFamily="2" charset="-122"/>
              <a:ea typeface="华文细黑" panose="02010600040101010101" pitchFamily="2" charset="-122"/>
            </a:endParaRPr>
          </a:p>
        </p:txBody>
      </p:sp>
      <p:sp>
        <p:nvSpPr>
          <p:cNvPr id="82949" name="灯片编号占位符 5"/>
          <p:cNvSpPr txBox="1">
            <a:spLocks/>
          </p:cNvSpPr>
          <p:nvPr/>
        </p:nvSpPr>
        <p:spPr bwMode="auto">
          <a:xfrm>
            <a:off x="8459788" y="6408738"/>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3E1E4F54-60C3-4B56-9511-9BF546A63553}" type="slidenum">
              <a:rPr lang="en-US" altLang="zh-CN">
                <a:solidFill>
                  <a:srgbClr val="000000"/>
                </a:solidFill>
              </a:rPr>
              <a:pPr eaLnBrk="1" hangingPunct="1"/>
              <a:t>99</a:t>
            </a:fld>
            <a:endParaRPr lang="en-US" altLang="zh-CN">
              <a:solidFill>
                <a:srgbClr val="000000"/>
              </a:solidFill>
            </a:endParaRPr>
          </a:p>
        </p:txBody>
      </p:sp>
    </p:spTree>
    <p:extLst>
      <p:ext uri="{BB962C8B-B14F-4D97-AF65-F5344CB8AC3E}">
        <p14:creationId xmlns:p14="http://schemas.microsoft.com/office/powerpoint/2010/main" val="1926657219"/>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ps课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gps课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8832</TotalTime>
  <Words>6050</Words>
  <Application>Microsoft Office PowerPoint</Application>
  <PresentationFormat>On-screen Show (4:3)</PresentationFormat>
  <Paragraphs>651</Paragraphs>
  <Slides>108</Slides>
  <Notes>28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4</vt:i4>
      </vt:variant>
      <vt:variant>
        <vt:lpstr>Slide Titles</vt:lpstr>
      </vt:variant>
      <vt:variant>
        <vt:i4>108</vt:i4>
      </vt:variant>
    </vt:vector>
  </HeadingPairs>
  <TitlesOfParts>
    <vt:vector size="128" baseType="lpstr">
      <vt:lpstr>黑体</vt:lpstr>
      <vt:lpstr>华文楷体</vt:lpstr>
      <vt:lpstr>华文细黑</vt:lpstr>
      <vt:lpstr>华文新魏</vt:lpstr>
      <vt:lpstr>宋体</vt:lpstr>
      <vt:lpstr>Arial</vt:lpstr>
      <vt:lpstr>Calibri</vt:lpstr>
      <vt:lpstr>Cambria Math</vt:lpstr>
      <vt:lpstr>Symbol</vt:lpstr>
      <vt:lpstr>Times New Roman</vt:lpstr>
      <vt:lpstr>Webdings</vt:lpstr>
      <vt:lpstr>Wingdings</vt:lpstr>
      <vt:lpstr>Wingdings 2</vt:lpstr>
      <vt:lpstr>Office 主题</vt:lpstr>
      <vt:lpstr>gps课件模板</vt:lpstr>
      <vt:lpstr>1_gps课件模板</vt:lpstr>
      <vt:lpstr>Equation</vt:lpstr>
      <vt:lpstr>公式</vt:lpstr>
      <vt:lpstr>Image</vt:lpstr>
      <vt:lpstr>位图图像</vt:lpstr>
      <vt:lpstr>海洋测绘</vt:lpstr>
      <vt:lpstr>第八章 水深测量及海底地形测量</vt:lpstr>
      <vt:lpstr>主要内容</vt:lpstr>
      <vt:lpstr>海底地形测量</vt:lpstr>
      <vt:lpstr>PowerPoint Presentation</vt:lpstr>
      <vt:lpstr>水深测量</vt:lpstr>
      <vt:lpstr>一、回声测深原理</vt:lpstr>
      <vt:lpstr>（一）回声测深仪的组成</vt:lpstr>
      <vt:lpstr>（二）回声测深原理</vt:lpstr>
      <vt:lpstr>（三）回声测深改正</vt:lpstr>
      <vt:lpstr>1. 校对法求总改正</vt:lpstr>
      <vt:lpstr>2. 水文法</vt:lpstr>
      <vt:lpstr>吃水改正</vt:lpstr>
      <vt:lpstr>PowerPoint Presentation</vt:lpstr>
      <vt:lpstr>转速改正</vt:lpstr>
      <vt:lpstr>声速改正</vt:lpstr>
      <vt:lpstr>PowerPoint Presentation</vt:lpstr>
      <vt:lpstr>声速的测定方法</vt:lpstr>
      <vt:lpstr>PowerPoint Presentation</vt:lpstr>
      <vt:lpstr> </vt:lpstr>
      <vt:lpstr>PowerPoint Presentation</vt:lpstr>
      <vt:lpstr>PowerPoint Presentation</vt:lpstr>
      <vt:lpstr>（四）单波束回声测深仪的缺点</vt:lpstr>
      <vt:lpstr>（五）回声测深仪的分类</vt:lpstr>
      <vt:lpstr>二、多波束测深系统</vt:lpstr>
      <vt:lpstr>（一） 系统组成 </vt:lpstr>
      <vt:lpstr>PowerPoint Presentation</vt:lpstr>
      <vt:lpstr>（二）波束的发射、接收流程 </vt:lpstr>
      <vt:lpstr>波束的发射流程 </vt:lpstr>
      <vt:lpstr>PowerPoint Presentation</vt:lpstr>
      <vt:lpstr>波束的接收流程 </vt:lpstr>
      <vt:lpstr>（三）多波束测深原理</vt:lpstr>
      <vt:lpstr>波束数为16，波束角为2°*2°</vt:lpstr>
      <vt:lpstr>PowerPoint Presentation</vt:lpstr>
      <vt:lpstr>扫海宽度：</vt:lpstr>
      <vt:lpstr>（四）多波束数据处理</vt:lpstr>
      <vt:lpstr>PowerPoint Presentation</vt:lpstr>
      <vt:lpstr>PowerPoint Presentation</vt:lpstr>
      <vt:lpstr>PowerPoint Presentation</vt:lpstr>
      <vt:lpstr>PowerPoint Presentation</vt:lpstr>
      <vt:lpstr>PowerPoint Presentation</vt:lpstr>
      <vt:lpstr>PowerPoint Presentation</vt:lpstr>
      <vt:lpstr>被测点P的地理坐标计算：</vt:lpstr>
      <vt:lpstr>（五）条带数据拼接</vt:lpstr>
      <vt:lpstr>单波束与多波束比较</vt:lpstr>
      <vt:lpstr>单波束与多波束</vt:lpstr>
      <vt:lpstr>（六）多波束测深特点</vt:lpstr>
      <vt:lpstr>PowerPoint Presentation</vt:lpstr>
      <vt:lpstr>水位改正</vt:lpstr>
      <vt:lpstr>PowerPoint Presentation</vt:lpstr>
      <vt:lpstr>水位改正方法</vt:lpstr>
      <vt:lpstr>1）单站水位改正</vt:lpstr>
      <vt:lpstr>①图解法</vt:lpstr>
      <vt:lpstr>②解析法</vt:lpstr>
      <vt:lpstr>2）多站水位改正</vt:lpstr>
      <vt:lpstr>线性内插（两个验潮站）</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5）参数法水位改正 </vt:lpstr>
      <vt:lpstr>四、测深精度</vt:lpstr>
      <vt:lpstr>测深的误差</vt:lpstr>
      <vt:lpstr>PowerPoint Presentation</vt:lpstr>
      <vt:lpstr>PowerPoint Presentation</vt:lpstr>
      <vt:lpstr>海底地形测量</vt:lpstr>
      <vt:lpstr>海底地形测量流程</vt:lpstr>
      <vt:lpstr>（一）海底地形测量前的准备工作</vt:lpstr>
      <vt:lpstr>PowerPoint Presentation</vt:lpstr>
      <vt:lpstr>PowerPoint Presentation</vt:lpstr>
      <vt:lpstr>PowerPoint Presentation</vt:lpstr>
      <vt:lpstr>PowerPoint Presentation</vt:lpstr>
      <vt:lpstr>PowerPoint Presentation</vt:lpstr>
      <vt:lpstr>PowerPoint Presentation</vt:lpstr>
      <vt:lpstr>确定测深密度主要根据以下几个因素：</vt:lpstr>
      <vt:lpstr>PowerPoint Presentation</vt:lpstr>
      <vt:lpstr>PowerPoint Presentation</vt:lpstr>
      <vt:lpstr>PowerPoint Presentation</vt:lpstr>
      <vt:lpstr>PowerPoint Presentation</vt:lpstr>
      <vt:lpstr>PowerPoint Presentation</vt:lpstr>
      <vt:lpstr>（二）海底地形测量野外工作</vt:lpstr>
      <vt:lpstr>PowerPoint Presentation</vt:lpstr>
      <vt:lpstr>测深仪的检验和校正</vt:lpstr>
      <vt:lpstr>PowerPoint Presentation</vt:lpstr>
      <vt:lpstr>PowerPoint Presentation</vt:lpstr>
      <vt:lpstr>1）验潮站的设置和观测</vt:lpstr>
      <vt:lpstr>PowerPoint Presentation</vt:lpstr>
      <vt:lpstr>PowerPoint Presentation</vt:lpstr>
      <vt:lpstr>PowerPoint Presentation</vt:lpstr>
      <vt:lpstr>PowerPoint Presentation</vt:lpstr>
      <vt:lpstr>（三）海底地形测量数据处理</vt:lpstr>
      <vt:lpstr>侧扫声纳系统</vt:lpstr>
      <vt:lpstr>海底地貌探测仪</vt:lpstr>
      <vt:lpstr>（一）原理概述</vt:lpstr>
      <vt:lpstr>回波</vt:lpstr>
      <vt:lpstr>局部隆起回波记录</vt:lpstr>
      <vt:lpstr>局部凹陷回波记录</vt:lpstr>
      <vt:lpstr>（二）侧扫声呐系统</vt:lpstr>
      <vt:lpstr>特点</vt:lpstr>
      <vt:lpstr>地貌探测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海洋测绘</dc:title>
  <dc:creator>zyl</dc:creator>
  <cp:lastModifiedBy>齐航</cp:lastModifiedBy>
  <cp:revision>322</cp:revision>
  <dcterms:created xsi:type="dcterms:W3CDTF">2014-11-15T09:15:54Z</dcterms:created>
  <dcterms:modified xsi:type="dcterms:W3CDTF">2021-11-11T04:28:40Z</dcterms:modified>
</cp:coreProperties>
</file>